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Arimo" panose="020B0604020202020204"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SemiBold" panose="020F0502020204030204" pitchFamily="34" charset="0"/>
      <p:regular r:id="rId42"/>
      <p:bold r:id="rId43"/>
      <p:italic r:id="rId44"/>
      <p:boldItalic r:id="rId45"/>
    </p:embeddedFont>
    <p:embeddedFont>
      <p:font typeface="Oswald" pitchFamily="2" charset="77"/>
      <p:regular r:id="rId46"/>
      <p:bold r:id="rId47"/>
    </p:embeddedFont>
    <p:embeddedFont>
      <p:font typeface="Oswald Medium" panose="020F0502020204030204" pitchFamily="34" charset="0"/>
      <p:regular r:id="rId48"/>
      <p:bold r:id="rId49"/>
    </p:embeddedFont>
    <p:embeddedFont>
      <p:font typeface="Rubik" pitchFamily="2" charset="-79"/>
      <p:regular r:id="rId50"/>
      <p:bold r:id="rId51"/>
      <p:italic r:id="rId52"/>
      <p:boldItalic r:id="rId53"/>
    </p:embeddedFont>
    <p:embeddedFont>
      <p:font typeface="Rubik Medium" pitchFamily="2" charset="-79"/>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3537"/>
  </p:normalViewPr>
  <p:slideViewPr>
    <p:cSldViewPr snapToGrid="0" snapToObjects="1">
      <p:cViewPr varScale="1">
        <p:scale>
          <a:sx n="123" d="100"/>
          <a:sy n="123" d="100"/>
        </p:scale>
        <p:origin x="1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2c96476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2c96476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51ffa14d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51ffa14d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51ffa14d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51ffa14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51ffa14d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51ffa14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55d87b1a1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55d87b1a1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55d87b1a1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55d87b1a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ffa14d1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ffa14d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pros and cons of net neutrality? Do you think they’re legitimate?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31fc51b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31fc51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pros and cons of net neutrality? Do you think they’re legitimate?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31fc51b7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31fc51b7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t>
            </a:r>
            <a:endParaRPr/>
          </a:p>
          <a:p>
            <a:pPr marL="457200" lvl="0" indent="-317500" algn="l" rtl="0">
              <a:spcBef>
                <a:spcPts val="0"/>
              </a:spcBef>
              <a:spcAft>
                <a:spcPts val="0"/>
              </a:spcAft>
              <a:buSzPts val="1400"/>
              <a:buChar char="●"/>
            </a:pPr>
            <a:r>
              <a:rPr lang="en"/>
              <a:t>Mom &amp; pop versus “big tech”</a:t>
            </a:r>
            <a:endParaRPr/>
          </a:p>
          <a:p>
            <a:pPr marL="457200" lvl="0" indent="-317500" algn="l" rtl="0">
              <a:spcBef>
                <a:spcPts val="0"/>
              </a:spcBef>
              <a:spcAft>
                <a:spcPts val="0"/>
              </a:spcAft>
              <a:buSzPts val="1400"/>
              <a:buChar char="●"/>
            </a:pPr>
            <a:r>
              <a:rPr lang="en"/>
              <a:t>Weird that an ISP / government should be the arbiter of whose traffic gets through and how fast. Seems like overreach.</a:t>
            </a:r>
            <a:endParaRPr/>
          </a:p>
          <a:p>
            <a:pPr marL="0" lvl="0" indent="0" algn="l" rtl="0">
              <a:spcBef>
                <a:spcPts val="0"/>
              </a:spcBef>
              <a:spcAft>
                <a:spcPts val="0"/>
              </a:spcAft>
              <a:buNone/>
            </a:pPr>
            <a:endParaRPr/>
          </a:p>
          <a:p>
            <a:pPr marL="0" lvl="0" indent="0" algn="l" rtl="0">
              <a:spcBef>
                <a:spcPts val="0"/>
              </a:spcBef>
              <a:spcAft>
                <a:spcPts val="0"/>
              </a:spcAft>
              <a:buNone/>
            </a:pPr>
            <a:r>
              <a:rPr lang="en"/>
              <a:t>Against: </a:t>
            </a:r>
            <a:endParaRPr/>
          </a:p>
          <a:p>
            <a:pPr marL="457200" lvl="0" indent="-317500" algn="l" rtl="0">
              <a:spcBef>
                <a:spcPts val="0"/>
              </a:spcBef>
              <a:spcAft>
                <a:spcPts val="0"/>
              </a:spcAft>
              <a:buSzPts val="1400"/>
              <a:buChar char="●"/>
            </a:pPr>
            <a:r>
              <a:rPr lang="en"/>
              <a:t>Free riding (Netflix)</a:t>
            </a:r>
            <a:endParaRPr/>
          </a:p>
          <a:p>
            <a:pPr marL="457200" lvl="0" indent="-317500" algn="l" rtl="0">
              <a:spcBef>
                <a:spcPts val="0"/>
              </a:spcBef>
              <a:spcAft>
                <a:spcPts val="0"/>
              </a:spcAft>
              <a:buSzPts val="1400"/>
              <a:buChar char="●"/>
            </a:pPr>
            <a:r>
              <a:rPr lang="en"/>
              <a:t>There could be some legitimate reasons why some traffic should get prioritized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55d87b1a1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55d87b1a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d27bf77b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d27bf77b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all are no strangers to the web, and there are a lot of technical jargon flying around, so I’m just curious to see what you all already know...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31fc51b75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31fc51b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5d27bf77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5d27bf77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5d27bf77b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5d27bf77b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5d27bf77b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5d27bf77b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5d27bf77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5d27bf77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5d27bf77b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5d27bf77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d27bf77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d27bf77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5d27bf77b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5d27bf77b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5d27bf77b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5d27bf77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5d27bf77b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5d27bf77b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5d27bf77b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5d27bf77b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5d87b1a1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5d87b1a1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all are no strangers to the web, and there are a lot of technical jargon flying around, so I’m just curious to see what you all already know...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5d27bf77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5d27bf77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31fc51b7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31fc51b7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55d87b1a1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55d87b1a1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55d87b1a1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55d87b1a1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55d87b1a1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55d87b1a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5d87b1a1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5d87b1a1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55d87b1a1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55d87b1a1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55d87b1a1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55d87b1a1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ubik"/>
              <a:buNone/>
              <a:defRPr sz="24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Font typeface="Rubik"/>
              <a:buChar char="●"/>
              <a:defRPr>
                <a:latin typeface="Rubik"/>
                <a:ea typeface="Rubik"/>
                <a:cs typeface="Rubik"/>
                <a:sym typeface="Rubik"/>
              </a:defRPr>
            </a:lvl1pPr>
            <a:lvl2pPr marL="914400" lvl="1" indent="-317500" algn="ctr">
              <a:spcBef>
                <a:spcPts val="1600"/>
              </a:spcBef>
              <a:spcAft>
                <a:spcPts val="0"/>
              </a:spcAft>
              <a:buSzPts val="1400"/>
              <a:buFont typeface="Rubik"/>
              <a:buChar char="○"/>
              <a:defRPr>
                <a:latin typeface="Rubik"/>
                <a:ea typeface="Rubik"/>
                <a:cs typeface="Rubik"/>
                <a:sym typeface="Rubik"/>
              </a:defRPr>
            </a:lvl2pPr>
            <a:lvl3pPr marL="1371600" lvl="2" indent="-317500" algn="ctr">
              <a:spcBef>
                <a:spcPts val="1600"/>
              </a:spcBef>
              <a:spcAft>
                <a:spcPts val="0"/>
              </a:spcAft>
              <a:buSzPts val="1400"/>
              <a:buFont typeface="Rubik"/>
              <a:buChar char="■"/>
              <a:defRPr>
                <a:latin typeface="Rubik"/>
                <a:ea typeface="Rubik"/>
                <a:cs typeface="Rubik"/>
                <a:sym typeface="Rubik"/>
              </a:defRPr>
            </a:lvl3pPr>
            <a:lvl4pPr marL="1828800" lvl="3" indent="-317500" algn="ctr">
              <a:spcBef>
                <a:spcPts val="1600"/>
              </a:spcBef>
              <a:spcAft>
                <a:spcPts val="0"/>
              </a:spcAft>
              <a:buSzPts val="1400"/>
              <a:buFont typeface="Rubik"/>
              <a:buChar char="●"/>
              <a:defRPr>
                <a:latin typeface="Rubik"/>
                <a:ea typeface="Rubik"/>
                <a:cs typeface="Rubik"/>
                <a:sym typeface="Rubik"/>
              </a:defRPr>
            </a:lvl4pPr>
            <a:lvl5pPr marL="2286000" lvl="4" indent="-317500" algn="ctr">
              <a:spcBef>
                <a:spcPts val="1600"/>
              </a:spcBef>
              <a:spcAft>
                <a:spcPts val="0"/>
              </a:spcAft>
              <a:buSzPts val="1400"/>
              <a:buFont typeface="Rubik"/>
              <a:buChar char="○"/>
              <a:defRPr>
                <a:latin typeface="Rubik"/>
                <a:ea typeface="Rubik"/>
                <a:cs typeface="Rubik"/>
                <a:sym typeface="Rubik"/>
              </a:defRPr>
            </a:lvl5pPr>
            <a:lvl6pPr marL="2743200" lvl="5" indent="-317500" algn="ctr">
              <a:spcBef>
                <a:spcPts val="1600"/>
              </a:spcBef>
              <a:spcAft>
                <a:spcPts val="0"/>
              </a:spcAft>
              <a:buSzPts val="1400"/>
              <a:buFont typeface="Rubik"/>
              <a:buChar char="■"/>
              <a:defRPr>
                <a:latin typeface="Rubik"/>
                <a:ea typeface="Rubik"/>
                <a:cs typeface="Rubik"/>
                <a:sym typeface="Rubik"/>
              </a:defRPr>
            </a:lvl6pPr>
            <a:lvl7pPr marL="3200400" lvl="6" indent="-317500" algn="ctr">
              <a:spcBef>
                <a:spcPts val="1600"/>
              </a:spcBef>
              <a:spcAft>
                <a:spcPts val="0"/>
              </a:spcAft>
              <a:buSzPts val="1400"/>
              <a:buFont typeface="Rubik"/>
              <a:buChar char="●"/>
              <a:defRPr>
                <a:latin typeface="Rubik"/>
                <a:ea typeface="Rubik"/>
                <a:cs typeface="Rubik"/>
                <a:sym typeface="Rubik"/>
              </a:defRPr>
            </a:lvl7pPr>
            <a:lvl8pPr marL="3657600" lvl="7" indent="-317500" algn="ctr">
              <a:spcBef>
                <a:spcPts val="1600"/>
              </a:spcBef>
              <a:spcAft>
                <a:spcPts val="0"/>
              </a:spcAft>
              <a:buSzPts val="1400"/>
              <a:buFont typeface="Rubik"/>
              <a:buChar char="○"/>
              <a:defRPr>
                <a:latin typeface="Rubik"/>
                <a:ea typeface="Rubik"/>
                <a:cs typeface="Rubik"/>
                <a:sym typeface="Rubik"/>
              </a:defRPr>
            </a:lvl8pPr>
            <a:lvl9pPr marL="4114800" lvl="8" indent="-317500" algn="ctr">
              <a:spcBef>
                <a:spcPts val="1600"/>
              </a:spcBef>
              <a:spcAft>
                <a:spcPts val="1600"/>
              </a:spcAft>
              <a:buSzPts val="1400"/>
              <a:buFont typeface="Rubik"/>
              <a:buChar char="■"/>
              <a:defRPr>
                <a:latin typeface="Rubik"/>
                <a:ea typeface="Rubik"/>
                <a:cs typeface="Rubik"/>
                <a:sym typeface="Rubik"/>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400"/>
              <a:buFont typeface="Oswald"/>
              <a:buNone/>
              <a:defRPr sz="3400">
                <a:latin typeface="Oswald"/>
                <a:ea typeface="Oswald"/>
                <a:cs typeface="Oswald"/>
                <a:sym typeface="Oswald"/>
              </a:defRPr>
            </a:lvl1pPr>
            <a:lvl2pPr lvl="1" algn="ctr">
              <a:spcBef>
                <a:spcPts val="0"/>
              </a:spcBef>
              <a:spcAft>
                <a:spcPts val="0"/>
              </a:spcAft>
              <a:buSzPts val="3400"/>
              <a:buFont typeface="Open Sans"/>
              <a:buNone/>
              <a:defRPr sz="3400">
                <a:latin typeface="Open Sans"/>
                <a:ea typeface="Open Sans"/>
                <a:cs typeface="Open Sans"/>
                <a:sym typeface="Open Sans"/>
              </a:defRPr>
            </a:lvl2pPr>
            <a:lvl3pPr lvl="2" algn="ctr">
              <a:spcBef>
                <a:spcPts val="0"/>
              </a:spcBef>
              <a:spcAft>
                <a:spcPts val="0"/>
              </a:spcAft>
              <a:buSzPts val="3400"/>
              <a:buFont typeface="Open Sans"/>
              <a:buNone/>
              <a:defRPr sz="3400">
                <a:latin typeface="Open Sans"/>
                <a:ea typeface="Open Sans"/>
                <a:cs typeface="Open Sans"/>
                <a:sym typeface="Open Sans"/>
              </a:defRPr>
            </a:lvl3pPr>
            <a:lvl4pPr lvl="3" algn="ctr">
              <a:spcBef>
                <a:spcPts val="0"/>
              </a:spcBef>
              <a:spcAft>
                <a:spcPts val="0"/>
              </a:spcAft>
              <a:buSzPts val="3400"/>
              <a:buFont typeface="Open Sans"/>
              <a:buNone/>
              <a:defRPr sz="3400">
                <a:latin typeface="Open Sans"/>
                <a:ea typeface="Open Sans"/>
                <a:cs typeface="Open Sans"/>
                <a:sym typeface="Open Sans"/>
              </a:defRPr>
            </a:lvl4pPr>
            <a:lvl5pPr lvl="4" algn="ctr">
              <a:spcBef>
                <a:spcPts val="0"/>
              </a:spcBef>
              <a:spcAft>
                <a:spcPts val="0"/>
              </a:spcAft>
              <a:buSzPts val="3400"/>
              <a:buFont typeface="Open Sans"/>
              <a:buNone/>
              <a:defRPr sz="3400">
                <a:latin typeface="Open Sans"/>
                <a:ea typeface="Open Sans"/>
                <a:cs typeface="Open Sans"/>
                <a:sym typeface="Open Sans"/>
              </a:defRPr>
            </a:lvl5pPr>
            <a:lvl6pPr lvl="5" algn="ctr">
              <a:spcBef>
                <a:spcPts val="0"/>
              </a:spcBef>
              <a:spcAft>
                <a:spcPts val="0"/>
              </a:spcAft>
              <a:buSzPts val="3400"/>
              <a:buFont typeface="Open Sans"/>
              <a:buNone/>
              <a:defRPr sz="3400">
                <a:latin typeface="Open Sans"/>
                <a:ea typeface="Open Sans"/>
                <a:cs typeface="Open Sans"/>
                <a:sym typeface="Open Sans"/>
              </a:defRPr>
            </a:lvl6pPr>
            <a:lvl7pPr lvl="6" algn="ctr">
              <a:spcBef>
                <a:spcPts val="0"/>
              </a:spcBef>
              <a:spcAft>
                <a:spcPts val="0"/>
              </a:spcAft>
              <a:buSzPts val="3400"/>
              <a:buFont typeface="Open Sans"/>
              <a:buNone/>
              <a:defRPr sz="3400">
                <a:latin typeface="Open Sans"/>
                <a:ea typeface="Open Sans"/>
                <a:cs typeface="Open Sans"/>
                <a:sym typeface="Open Sans"/>
              </a:defRPr>
            </a:lvl7pPr>
            <a:lvl8pPr lvl="7" algn="ctr">
              <a:spcBef>
                <a:spcPts val="0"/>
              </a:spcBef>
              <a:spcAft>
                <a:spcPts val="0"/>
              </a:spcAft>
              <a:buSzPts val="3400"/>
              <a:buFont typeface="Open Sans"/>
              <a:buNone/>
              <a:defRPr sz="3400">
                <a:latin typeface="Open Sans"/>
                <a:ea typeface="Open Sans"/>
                <a:cs typeface="Open Sans"/>
                <a:sym typeface="Open Sans"/>
              </a:defRPr>
            </a:lvl8pPr>
            <a:lvl9pPr lvl="8" algn="ctr">
              <a:spcBef>
                <a:spcPts val="0"/>
              </a:spcBef>
              <a:spcAft>
                <a:spcPts val="0"/>
              </a:spcAft>
              <a:buSzPts val="3400"/>
              <a:buFont typeface="Open Sans"/>
              <a:buNone/>
              <a:defRPr sz="3400">
                <a:latin typeface="Open Sans"/>
                <a:ea typeface="Open Sans"/>
                <a:cs typeface="Open Sans"/>
                <a:sym typeface="Open Sans"/>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orthwestern - Slides"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ubik"/>
              <a:buChar char="●"/>
              <a:defRPr>
                <a:latin typeface="Rubik"/>
                <a:ea typeface="Rubik"/>
                <a:cs typeface="Rubik"/>
                <a:sym typeface="Rubik"/>
              </a:defRPr>
            </a:lvl1pPr>
            <a:lvl2pPr marL="914400" lvl="1" indent="-317500">
              <a:spcBef>
                <a:spcPts val="1600"/>
              </a:spcBef>
              <a:spcAft>
                <a:spcPts val="0"/>
              </a:spcAft>
              <a:buSzPts val="1400"/>
              <a:buFont typeface="Rubik"/>
              <a:buChar char="○"/>
              <a:defRPr>
                <a:latin typeface="Rubik"/>
                <a:ea typeface="Rubik"/>
                <a:cs typeface="Rubik"/>
                <a:sym typeface="Rubik"/>
              </a:defRPr>
            </a:lvl2pPr>
            <a:lvl3pPr marL="1371600" lvl="2" indent="-317500">
              <a:spcBef>
                <a:spcPts val="1600"/>
              </a:spcBef>
              <a:spcAft>
                <a:spcPts val="0"/>
              </a:spcAft>
              <a:buSzPts val="1400"/>
              <a:buFont typeface="Rubik"/>
              <a:buChar char="■"/>
              <a:defRPr>
                <a:latin typeface="Rubik"/>
                <a:ea typeface="Rubik"/>
                <a:cs typeface="Rubik"/>
                <a:sym typeface="Rubik"/>
              </a:defRPr>
            </a:lvl3pPr>
            <a:lvl4pPr marL="1828800" lvl="3" indent="-317500">
              <a:spcBef>
                <a:spcPts val="1600"/>
              </a:spcBef>
              <a:spcAft>
                <a:spcPts val="0"/>
              </a:spcAft>
              <a:buSzPts val="1400"/>
              <a:buFont typeface="Rubik"/>
              <a:buChar char="●"/>
              <a:defRPr>
                <a:latin typeface="Rubik"/>
                <a:ea typeface="Rubik"/>
                <a:cs typeface="Rubik"/>
                <a:sym typeface="Rubik"/>
              </a:defRPr>
            </a:lvl4pPr>
            <a:lvl5pPr marL="2286000" lvl="4" indent="-317500">
              <a:spcBef>
                <a:spcPts val="1600"/>
              </a:spcBef>
              <a:spcAft>
                <a:spcPts val="0"/>
              </a:spcAft>
              <a:buSzPts val="1400"/>
              <a:buFont typeface="Rubik"/>
              <a:buChar char="○"/>
              <a:defRPr>
                <a:latin typeface="Rubik"/>
                <a:ea typeface="Rubik"/>
                <a:cs typeface="Rubik"/>
                <a:sym typeface="Rubik"/>
              </a:defRPr>
            </a:lvl5pPr>
            <a:lvl6pPr marL="2743200" lvl="5" indent="-317500">
              <a:spcBef>
                <a:spcPts val="1600"/>
              </a:spcBef>
              <a:spcAft>
                <a:spcPts val="0"/>
              </a:spcAft>
              <a:buSzPts val="1400"/>
              <a:buFont typeface="Rubik"/>
              <a:buChar char="■"/>
              <a:defRPr>
                <a:latin typeface="Rubik"/>
                <a:ea typeface="Rubik"/>
                <a:cs typeface="Rubik"/>
                <a:sym typeface="Rubik"/>
              </a:defRPr>
            </a:lvl6pPr>
            <a:lvl7pPr marL="3200400" lvl="6" indent="-317500">
              <a:spcBef>
                <a:spcPts val="1600"/>
              </a:spcBef>
              <a:spcAft>
                <a:spcPts val="0"/>
              </a:spcAft>
              <a:buSzPts val="1400"/>
              <a:buFont typeface="Rubik"/>
              <a:buChar char="●"/>
              <a:defRPr>
                <a:latin typeface="Rubik"/>
                <a:ea typeface="Rubik"/>
                <a:cs typeface="Rubik"/>
                <a:sym typeface="Rubik"/>
              </a:defRPr>
            </a:lvl7pPr>
            <a:lvl8pPr marL="3657600" lvl="7" indent="-317500">
              <a:spcBef>
                <a:spcPts val="1600"/>
              </a:spcBef>
              <a:spcAft>
                <a:spcPts val="0"/>
              </a:spcAft>
              <a:buSzPts val="1400"/>
              <a:buFont typeface="Rubik"/>
              <a:buChar char="○"/>
              <a:defRPr>
                <a:latin typeface="Rubik"/>
                <a:ea typeface="Rubik"/>
                <a:cs typeface="Rubik"/>
                <a:sym typeface="Rubik"/>
              </a:defRPr>
            </a:lvl8pPr>
            <a:lvl9pPr marL="4114800" lvl="8" indent="-31750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rthwestern Template"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ubik"/>
              <a:buChar char="●"/>
              <a:defRPr sz="12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Font typeface="Oswald"/>
              <a:buNone/>
              <a:defRPr sz="4800">
                <a:latin typeface="Oswald"/>
                <a:ea typeface="Oswald"/>
                <a:cs typeface="Oswald"/>
                <a:sym typeface="Oswa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Font typeface="Oswald"/>
              <a:buNone/>
              <a:defRPr sz="3800">
                <a:latin typeface="Oswald"/>
                <a:ea typeface="Oswald"/>
                <a:cs typeface="Oswald"/>
                <a:sym typeface="Oswa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Rubik"/>
              <a:buNone/>
              <a:defRPr sz="2100">
                <a:latin typeface="Rubik"/>
                <a:ea typeface="Rubik"/>
                <a:cs typeface="Rubik"/>
                <a:sym typeface="Rubi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Font typeface="Rubik"/>
              <a:buChar char="●"/>
              <a:defRPr>
                <a:latin typeface="Rubik"/>
                <a:ea typeface="Rubik"/>
                <a:cs typeface="Rubik"/>
                <a:sym typeface="Rubik"/>
              </a:defRPr>
            </a:lvl1pPr>
            <a:lvl2pPr marL="914400" lvl="1" indent="-317500">
              <a:spcBef>
                <a:spcPts val="1600"/>
              </a:spcBef>
              <a:spcAft>
                <a:spcPts val="0"/>
              </a:spcAft>
              <a:buSzPts val="1400"/>
              <a:buFont typeface="Rubik"/>
              <a:buChar char="○"/>
              <a:defRPr>
                <a:latin typeface="Rubik"/>
                <a:ea typeface="Rubik"/>
                <a:cs typeface="Rubik"/>
                <a:sym typeface="Rubik"/>
              </a:defRPr>
            </a:lvl2pPr>
            <a:lvl3pPr marL="1371600" lvl="2" indent="-317500">
              <a:spcBef>
                <a:spcPts val="1600"/>
              </a:spcBef>
              <a:spcAft>
                <a:spcPts val="0"/>
              </a:spcAft>
              <a:buSzPts val="1400"/>
              <a:buFont typeface="Rubik"/>
              <a:buChar char="■"/>
              <a:defRPr>
                <a:latin typeface="Rubik"/>
                <a:ea typeface="Rubik"/>
                <a:cs typeface="Rubik"/>
                <a:sym typeface="Rubik"/>
              </a:defRPr>
            </a:lvl3pPr>
            <a:lvl4pPr marL="1828800" lvl="3" indent="-317500">
              <a:spcBef>
                <a:spcPts val="1600"/>
              </a:spcBef>
              <a:spcAft>
                <a:spcPts val="0"/>
              </a:spcAft>
              <a:buSzPts val="1400"/>
              <a:buFont typeface="Rubik"/>
              <a:buChar char="●"/>
              <a:defRPr>
                <a:latin typeface="Rubik"/>
                <a:ea typeface="Rubik"/>
                <a:cs typeface="Rubik"/>
                <a:sym typeface="Rubik"/>
              </a:defRPr>
            </a:lvl4pPr>
            <a:lvl5pPr marL="2286000" lvl="4" indent="-317500">
              <a:spcBef>
                <a:spcPts val="1600"/>
              </a:spcBef>
              <a:spcAft>
                <a:spcPts val="0"/>
              </a:spcAft>
              <a:buSzPts val="1400"/>
              <a:buFont typeface="Rubik"/>
              <a:buChar char="○"/>
              <a:defRPr>
                <a:latin typeface="Rubik"/>
                <a:ea typeface="Rubik"/>
                <a:cs typeface="Rubik"/>
                <a:sym typeface="Rubik"/>
              </a:defRPr>
            </a:lvl5pPr>
            <a:lvl6pPr marL="2743200" lvl="5" indent="-317500">
              <a:spcBef>
                <a:spcPts val="1600"/>
              </a:spcBef>
              <a:spcAft>
                <a:spcPts val="0"/>
              </a:spcAft>
              <a:buSzPts val="1400"/>
              <a:buFont typeface="Rubik"/>
              <a:buChar char="■"/>
              <a:defRPr>
                <a:latin typeface="Rubik"/>
                <a:ea typeface="Rubik"/>
                <a:cs typeface="Rubik"/>
                <a:sym typeface="Rubik"/>
              </a:defRPr>
            </a:lvl6pPr>
            <a:lvl7pPr marL="3200400" lvl="6" indent="-317500">
              <a:spcBef>
                <a:spcPts val="1600"/>
              </a:spcBef>
              <a:spcAft>
                <a:spcPts val="0"/>
              </a:spcAft>
              <a:buSzPts val="1400"/>
              <a:buFont typeface="Rubik"/>
              <a:buChar char="●"/>
              <a:defRPr>
                <a:latin typeface="Rubik"/>
                <a:ea typeface="Rubik"/>
                <a:cs typeface="Rubik"/>
                <a:sym typeface="Rubik"/>
              </a:defRPr>
            </a:lvl7pPr>
            <a:lvl8pPr marL="3657600" lvl="7" indent="-317500">
              <a:spcBef>
                <a:spcPts val="1600"/>
              </a:spcBef>
              <a:spcAft>
                <a:spcPts val="0"/>
              </a:spcAft>
              <a:buSzPts val="1400"/>
              <a:buFont typeface="Rubik"/>
              <a:buChar char="○"/>
              <a:defRPr>
                <a:latin typeface="Rubik"/>
                <a:ea typeface="Rubik"/>
                <a:cs typeface="Rubik"/>
                <a:sym typeface="Rubik"/>
              </a:defRPr>
            </a:lvl8pPr>
            <a:lvl9pPr marL="4114800" lvl="8" indent="-31750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marL="914400" lvl="1"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2pPr>
            <a:lvl3pPr marL="1371600" lvl="2"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3pPr>
            <a:lvl4pPr marL="1828800" lvl="3"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4pPr>
            <a:lvl5pPr marL="2286000" lvl="4"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5pPr>
            <a:lvl6pPr marL="2743200" lvl="5"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6pPr>
            <a:lvl7pPr marL="3200400" lvl="6"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7pPr>
            <a:lvl8pPr marL="3657600" lvl="7" indent="-3175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8pPr>
            <a:lvl9pPr marL="4114800" lvl="8" indent="-317500">
              <a:lnSpc>
                <a:spcPct val="115000"/>
              </a:lnSpc>
              <a:spcBef>
                <a:spcPts val="1600"/>
              </a:spcBef>
              <a:spcAft>
                <a:spcPts val="1600"/>
              </a:spcAft>
              <a:buClr>
                <a:schemeClr val="dk2"/>
              </a:buClr>
              <a:buSzPts val="1400"/>
              <a:buFont typeface="Rubik"/>
              <a:buChar char="■"/>
              <a:defRPr>
                <a:solidFill>
                  <a:schemeClr val="dk2"/>
                </a:solidFill>
                <a:latin typeface="Rubik"/>
                <a:ea typeface="Rubik"/>
                <a:cs typeface="Rubik"/>
                <a:sym typeface="Rubik"/>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Net_neutralit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cnet.com/tech/services-and-software/fcc-net-neutrality-repeal-ajit-pai-what-you-need-to-kno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mashable.com/2014/06/05/edward-snowden-revelations/#u2nj85eX6Pq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theguardian.com/world/interactive/2013/nov/01/snowden-nsa-files-surveillance-revelations-decoded#section/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ebfoundation.org/about/vision/history-of-the-web/"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example.com/index.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daddy.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vox.com/a/internet-maps" TargetMode="External"/><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5F3992"/>
                </a:solidFill>
              </a:rPr>
              <a:t>Web Infrastructure</a:t>
            </a:r>
            <a:endParaRPr>
              <a:solidFill>
                <a:srgbClr val="5F3992"/>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 130: </a:t>
            </a:r>
            <a:br>
              <a:rPr lang="en"/>
            </a:br>
            <a:r>
              <a:rPr lang="en"/>
              <a:t>Tools and Technologies of the World Wide Web</a:t>
            </a:r>
            <a:endParaRPr/>
          </a:p>
          <a:p>
            <a:pPr marL="0" lvl="0" indent="0" algn="ctr" rtl="0">
              <a:spcBef>
                <a:spcPts val="0"/>
              </a:spcBef>
              <a:spcAft>
                <a:spcPts val="0"/>
              </a:spcAft>
              <a:buNone/>
            </a:pPr>
            <a:r>
              <a:rPr lang="en"/>
              <a:t>Spring,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 y="-339025"/>
            <a:ext cx="9144000" cy="5482498"/>
          </a:xfrm>
          <a:prstGeom prst="rect">
            <a:avLst/>
          </a:prstGeom>
          <a:noFill/>
          <a:ln>
            <a:noFill/>
          </a:ln>
        </p:spPr>
      </p:pic>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Internet “Backbone”: Global</a:t>
            </a:r>
            <a:endParaRPr sz="3400">
              <a:solidFill>
                <a:srgbClr val="084C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3"/>
          <p:cNvPicPr preferRelativeResize="0"/>
          <p:nvPr/>
        </p:nvPicPr>
        <p:blipFill rotWithShape="1">
          <a:blip r:embed="rId3">
            <a:alphaModFix/>
          </a:blip>
          <a:srcRect l="2059" t="6145" r="1266" b="3339"/>
          <a:stretch/>
        </p:blipFill>
        <p:spPr>
          <a:xfrm>
            <a:off x="1722525" y="1064775"/>
            <a:ext cx="5745800" cy="3560750"/>
          </a:xfrm>
          <a:prstGeom prst="rect">
            <a:avLst/>
          </a:prstGeom>
          <a:noFill/>
          <a:ln>
            <a:noFill/>
          </a:ln>
        </p:spPr>
      </p:pic>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Internet “Backbone”: National</a:t>
            </a:r>
            <a:endParaRPr sz="3400">
              <a:solidFill>
                <a:srgbClr val="084C59"/>
              </a:solidFill>
            </a:endParaRPr>
          </a:p>
        </p:txBody>
      </p:sp>
      <p:sp>
        <p:nvSpPr>
          <p:cNvPr id="128" name="Google Shape;128;p23"/>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29" name="Google Shape;129;p23"/>
          <p:cNvSpPr txBox="1">
            <a:spLocks noGrp="1"/>
          </p:cNvSpPr>
          <p:nvPr>
            <p:ph type="body" idx="1"/>
          </p:nvPr>
        </p:nvSpPr>
        <p:spPr>
          <a:xfrm>
            <a:off x="311700" y="1591150"/>
            <a:ext cx="8520600" cy="2193600"/>
          </a:xfrm>
          <a:prstGeom prst="rect">
            <a:avLst/>
          </a:prstGeom>
          <a:solidFill>
            <a:srgbClr val="EFEFE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a:t>A very high-speed data transmission line that provides networking facilities to relatively small but high-speed Internet service providers all around the world.</a:t>
            </a:r>
            <a:endParaRPr/>
          </a:p>
          <a:p>
            <a:pPr marL="457200" lvl="0" indent="-342900" algn="l" rtl="0">
              <a:spcBef>
                <a:spcPts val="1000"/>
              </a:spcBef>
              <a:spcAft>
                <a:spcPts val="0"/>
              </a:spcAft>
              <a:buSzPts val="1800"/>
              <a:buChar char="-"/>
            </a:pPr>
            <a:r>
              <a:rPr lang="en"/>
              <a:t>Some of the largest companies running different parts of the Internet backbone include UUNET, AT&amp;T, GTE Corp. and Sprint Nextel Corp.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3016500" y="951925"/>
            <a:ext cx="3382075" cy="3804850"/>
          </a:xfrm>
          <a:prstGeom prst="rect">
            <a:avLst/>
          </a:prstGeom>
          <a:noFill/>
          <a:ln>
            <a:noFill/>
          </a:ln>
        </p:spPr>
      </p:pic>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The “Last Mile”: Local</a:t>
            </a:r>
            <a:endParaRPr sz="3600"/>
          </a:p>
        </p:txBody>
      </p:sp>
      <p:sp>
        <p:nvSpPr>
          <p:cNvPr id="136" name="Google Shape;136;p24"/>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37" name="Google Shape;137;p24"/>
          <p:cNvSpPr txBox="1">
            <a:spLocks noGrp="1"/>
          </p:cNvSpPr>
          <p:nvPr>
            <p:ph type="body" idx="1"/>
          </p:nvPr>
        </p:nvSpPr>
        <p:spPr>
          <a:xfrm>
            <a:off x="311700" y="1950300"/>
            <a:ext cx="8520600" cy="1808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a:t>The final connectivity leg between the telecommunication service provider and an individual customer (e.g. Comcast, RCN, etc.).</a:t>
            </a:r>
            <a:endParaRPr/>
          </a:p>
          <a:p>
            <a:pPr marL="457200" lvl="0" indent="-342900" algn="l" rtl="0">
              <a:spcBef>
                <a:spcPts val="1000"/>
              </a:spcBef>
              <a:spcAft>
                <a:spcPts val="0"/>
              </a:spcAft>
              <a:buSzPts val="1800"/>
              <a:buChar char="-"/>
            </a:pPr>
            <a:r>
              <a:rPr lang="en"/>
              <a:t>The most widely used last mile technologies are DOCSIS (xDSL Cable and Cable Modem Access), fiber optic, or wireless access.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0" y="0"/>
            <a:ext cx="9144000" cy="5143518"/>
          </a:xfrm>
          <a:prstGeom prst="rect">
            <a:avLst/>
          </a:prstGeom>
          <a:noFill/>
          <a:ln>
            <a:noFill/>
          </a:ln>
        </p:spPr>
      </p:pic>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Pictured: A Google Data Center</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controls the Internet?</a:t>
            </a:r>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 one runs the internet. It’s organized as a decentralized network of networks. </a:t>
            </a:r>
            <a:endParaRPr/>
          </a:p>
          <a:p>
            <a:pPr marL="457200" lvl="0" indent="-342900" algn="l" rtl="0">
              <a:spcBef>
                <a:spcPts val="1000"/>
              </a:spcBef>
              <a:spcAft>
                <a:spcPts val="0"/>
              </a:spcAft>
              <a:buSzPts val="1800"/>
              <a:buChar char="-"/>
            </a:pPr>
            <a:r>
              <a:rPr lang="en"/>
              <a:t>Thousands of companies, universities, governments, and other entities operate their own networks and exchange traffic with each other based on voluntary interconnection agreements</a:t>
            </a:r>
            <a:endParaRPr/>
          </a:p>
          <a:p>
            <a:pPr marL="457200" lvl="0" indent="-342900" algn="l" rtl="0">
              <a:spcBef>
                <a:spcPts val="1000"/>
              </a:spcBef>
              <a:spcAft>
                <a:spcPts val="0"/>
              </a:spcAft>
              <a:buSzPts val="1800"/>
              <a:buChar char="-"/>
            </a:pPr>
            <a:r>
              <a:rPr lang="en"/>
              <a:t>There are technical standards committees (ICANN, IETF, etc.) that do meet and agree on rules of traffic exchange</a:t>
            </a:r>
            <a:endParaRPr/>
          </a:p>
          <a:p>
            <a:pPr marL="457200" lvl="0" indent="-342900" algn="l" rtl="0">
              <a:spcBef>
                <a:spcPts val="1600"/>
              </a:spcBef>
              <a:spcAft>
                <a:spcPts val="0"/>
              </a:spcAft>
              <a:buSzPts val="1800"/>
              <a:buChar char="-"/>
            </a:pPr>
            <a:r>
              <a:rPr lang="en"/>
              <a:t>Governments can filter and block traffic (as can companies, schools, etc.)</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150" name="Google Shape;150;p26"/>
          <p:cNvSpPr txBox="1"/>
          <p:nvPr/>
        </p:nvSpPr>
        <p:spPr>
          <a:xfrm>
            <a:off x="0" y="4634100"/>
            <a:ext cx="5856300"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ubik"/>
                <a:ea typeface="Rubik"/>
                <a:cs typeface="Rubik"/>
                <a:sym typeface="Rubik"/>
              </a:rPr>
              <a:t>Source: </a:t>
            </a:r>
            <a:r>
              <a:rPr lang="en" u="sng">
                <a:solidFill>
                  <a:schemeClr val="hlink"/>
                </a:solidFill>
                <a:latin typeface="Rubik"/>
                <a:ea typeface="Rubik"/>
                <a:cs typeface="Rubik"/>
                <a:sym typeface="Rubik"/>
                <a:hlinkClick r:id="rId3"/>
              </a:rPr>
              <a:t>https://www.vox.com/2014/6/16/18076282/the-internet</a:t>
            </a:r>
            <a:endParaRPr>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fade">
                                      <p:cBhvr>
                                        <p:cTn id="7" dur="1"/>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fade">
                                      <p:cBhvr>
                                        <p:cTn id="12" dur="1"/>
                                        <p:tgtEl>
                                          <p:spTgt spid="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Effect transition="in" filter="fade">
                                      <p:cBhvr>
                                        <p:cTn id="17" dur="1"/>
                                        <p:tgtEl>
                                          <p:spTgt spid="1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Effect transition="in" filter="fade">
                                      <p:cBhvr>
                                        <p:cTn id="22" dur="1"/>
                                        <p:tgtEl>
                                          <p:spTgt spid="1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Effect transition="in" filter="fade">
                                      <p:cBhvr>
                                        <p:cTn id="27" dur="1"/>
                                        <p:tgtEl>
                                          <p:spTgt spid="1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Effect transition="in" filter="fade">
                                      <p:cBhvr>
                                        <p:cTn id="32" dur="1"/>
                                        <p:tgtEl>
                                          <p:spTgt spid="1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principle that Internet service providers and governments should treat all data on the Internet the same, not discriminating or charging differentially by user, content, site, platform, application, type of attached equipment, or mode of communication.</a:t>
            </a:r>
            <a:endParaRPr/>
          </a:p>
        </p:txBody>
      </p:sp>
      <p:sp>
        <p:nvSpPr>
          <p:cNvPr id="156" name="Google Shape;156;p27"/>
          <p:cNvSpPr txBox="1"/>
          <p:nvPr/>
        </p:nvSpPr>
        <p:spPr>
          <a:xfrm>
            <a:off x="0" y="4660200"/>
            <a:ext cx="8686800" cy="48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Source: </a:t>
            </a:r>
            <a:r>
              <a:rPr lang="en" u="sng">
                <a:solidFill>
                  <a:schemeClr val="hlink"/>
                </a:solidFill>
                <a:hlinkClick r:id="rId3"/>
              </a:rPr>
              <a:t>https://en.wikipedia.org/wiki/Net_neutrality</a:t>
            </a:r>
            <a:r>
              <a:rPr lang="en"/>
              <a:t> </a:t>
            </a:r>
            <a:endParaRPr/>
          </a:p>
        </p:txBody>
      </p:sp>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Net Neutrality?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
                                        <p:tgtEl>
                                          <p:spTgt spid="1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principle that Internet service providers and governments should treat all data on the Internet the same, not discriminating or charging differentially by user, content, site, platform, application, type of attached equipment, or mode of communication. In the US, this is controlled by the FCC. </a:t>
            </a:r>
            <a:endParaRPr/>
          </a:p>
          <a:p>
            <a:pPr marL="457200" lvl="0" indent="-342900" algn="l" rtl="0">
              <a:spcBef>
                <a:spcPts val="1600"/>
              </a:spcBef>
              <a:spcAft>
                <a:spcPts val="0"/>
              </a:spcAft>
              <a:buSzPts val="1800"/>
              <a:buChar char="●"/>
            </a:pPr>
            <a:r>
              <a:rPr lang="en"/>
              <a:t>Repealed in 2015, championed by Ajit Pai</a:t>
            </a:r>
            <a:endParaRPr/>
          </a:p>
          <a:p>
            <a:pPr marL="457200" lvl="0" indent="-342900" algn="l" rtl="0">
              <a:spcBef>
                <a:spcPts val="0"/>
              </a:spcBef>
              <a:spcAft>
                <a:spcPts val="0"/>
              </a:spcAft>
              <a:buSzPts val="1800"/>
              <a:buChar char="●"/>
            </a:pPr>
            <a:r>
              <a:rPr lang="en"/>
              <a:t>Biden administration revisiting this determination</a:t>
            </a:r>
            <a:endParaRPr/>
          </a:p>
          <a:p>
            <a:pPr marL="0" lvl="0" indent="0" algn="l" rtl="0">
              <a:spcBef>
                <a:spcPts val="1600"/>
              </a:spcBef>
              <a:spcAft>
                <a:spcPts val="0"/>
              </a:spcAft>
              <a:buNone/>
            </a:pPr>
            <a:r>
              <a:rPr lang="en"/>
              <a:t>Questions to think about:</a:t>
            </a:r>
            <a:endParaRPr/>
          </a:p>
          <a:p>
            <a:pPr marL="457200" lvl="0" indent="-342900" algn="l" rtl="0">
              <a:spcBef>
                <a:spcPts val="1600"/>
              </a:spcBef>
              <a:spcAft>
                <a:spcPts val="0"/>
              </a:spcAft>
              <a:buSzPts val="1800"/>
              <a:buChar char="●"/>
            </a:pPr>
            <a:r>
              <a:rPr lang="en"/>
              <a:t>What are the arguments FOR certain kinds of traffic getting prioritized?</a:t>
            </a:r>
            <a:endParaRPr/>
          </a:p>
          <a:p>
            <a:pPr marL="457200" lvl="0" indent="-342900" algn="l" rtl="0">
              <a:spcBef>
                <a:spcPts val="0"/>
              </a:spcBef>
              <a:spcAft>
                <a:spcPts val="0"/>
              </a:spcAft>
              <a:buSzPts val="1800"/>
              <a:buChar char="●"/>
            </a:pPr>
            <a:r>
              <a:rPr lang="en"/>
              <a:t>What are the arguments against it?</a:t>
            </a:r>
            <a:endParaRPr/>
          </a:p>
        </p:txBody>
      </p:sp>
      <p:sp>
        <p:nvSpPr>
          <p:cNvPr id="163" name="Google Shape;163;p28"/>
          <p:cNvSpPr txBox="1"/>
          <p:nvPr/>
        </p:nvSpPr>
        <p:spPr>
          <a:xfrm>
            <a:off x="76200" y="4736400"/>
            <a:ext cx="8686800" cy="48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Article that provides some context: </a:t>
            </a:r>
            <a:r>
              <a:rPr lang="en" u="sng">
                <a:solidFill>
                  <a:schemeClr val="hlink"/>
                </a:solidFill>
                <a:hlinkClick r:id="rId3"/>
              </a:rPr>
              <a:t>https://www.cnet.com/tech/services-and-software/fcc-net-neutrality-repeal-ajit-pai-what-you-need-to-know/</a:t>
            </a:r>
            <a:r>
              <a:rPr lang="en"/>
              <a:t> </a:t>
            </a:r>
            <a:endParaRPr/>
          </a:p>
        </p:txBody>
      </p:sp>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Net Neutrality?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
                                        <p:tgtEl>
                                          <p:spTgt spid="1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xEl>
                                              <p:pRg st="1" end="1"/>
                                            </p:txEl>
                                          </p:spTgt>
                                        </p:tgtEl>
                                        <p:attrNameLst>
                                          <p:attrName>style.visibility</p:attrName>
                                        </p:attrNameLst>
                                      </p:cBhvr>
                                      <p:to>
                                        <p:strVal val="visible"/>
                                      </p:to>
                                    </p:set>
                                    <p:animEffect transition="in" filter="fade">
                                      <p:cBhvr>
                                        <p:cTn id="12" dur="1"/>
                                        <p:tgtEl>
                                          <p:spTgt spid="1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
                                            <p:txEl>
                                              <p:pRg st="2" end="2"/>
                                            </p:txEl>
                                          </p:spTgt>
                                        </p:tgtEl>
                                        <p:attrNameLst>
                                          <p:attrName>style.visibility</p:attrName>
                                        </p:attrNameLst>
                                      </p:cBhvr>
                                      <p:to>
                                        <p:strVal val="visible"/>
                                      </p:to>
                                    </p:set>
                                    <p:animEffect transition="in" filter="fade">
                                      <p:cBhvr>
                                        <p:cTn id="17" dur="1"/>
                                        <p:tgtEl>
                                          <p:spTgt spid="1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xEl>
                                              <p:pRg st="3" end="3"/>
                                            </p:txEl>
                                          </p:spTgt>
                                        </p:tgtEl>
                                        <p:attrNameLst>
                                          <p:attrName>style.visibility</p:attrName>
                                        </p:attrNameLst>
                                      </p:cBhvr>
                                      <p:to>
                                        <p:strVal val="visible"/>
                                      </p:to>
                                    </p:set>
                                    <p:animEffect transition="in" filter="fade">
                                      <p:cBhvr>
                                        <p:cTn id="22" dur="1"/>
                                        <p:tgtEl>
                                          <p:spTgt spid="1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2">
                                            <p:txEl>
                                              <p:pRg st="4" end="4"/>
                                            </p:txEl>
                                          </p:spTgt>
                                        </p:tgtEl>
                                        <p:attrNameLst>
                                          <p:attrName>style.visibility</p:attrName>
                                        </p:attrNameLst>
                                      </p:cBhvr>
                                      <p:to>
                                        <p:strVal val="visible"/>
                                      </p:to>
                                    </p:set>
                                    <p:animEffect transition="in" filter="fade">
                                      <p:cBhvr>
                                        <p:cTn id="27" dur="1"/>
                                        <p:tgtEl>
                                          <p:spTgt spid="1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xEl>
                                              <p:pRg st="5" end="5"/>
                                            </p:txEl>
                                          </p:spTgt>
                                        </p:tgtEl>
                                        <p:attrNameLst>
                                          <p:attrName>style.visibility</p:attrName>
                                        </p:attrNameLst>
                                      </p:cBhvr>
                                      <p:to>
                                        <p:strVal val="visible"/>
                                      </p:to>
                                    </p:set>
                                    <p:animEffect transition="in" filter="fade">
                                      <p:cBhvr>
                                        <p:cTn id="32" dur="1"/>
                                        <p:tgtEl>
                                          <p:spTgt spid="1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Arguments for NN</a:t>
            </a:r>
            <a:endParaRPr/>
          </a:p>
        </p:txBody>
      </p:sp>
      <p:sp>
        <p:nvSpPr>
          <p:cNvPr id="170" name="Google Shape;170;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800"/>
          </a:p>
        </p:txBody>
      </p:sp>
      <p:sp>
        <p:nvSpPr>
          <p:cNvPr id="171" name="Google Shape;171;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800"/>
          </a:p>
        </p:txBody>
      </p:sp>
      <p:sp>
        <p:nvSpPr>
          <p:cNvPr id="172" name="Google Shape;172;p29"/>
          <p:cNvSpPr txBox="1">
            <a:spLocks noGrp="1"/>
          </p:cNvSpPr>
          <p:nvPr>
            <p:ph type="title"/>
          </p:nvPr>
        </p:nvSpPr>
        <p:spPr>
          <a:xfrm>
            <a:off x="4702200" y="44502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Arguments against NN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can access your data (transmission &amp; storage)?</a:t>
            </a:r>
            <a:endParaRPr/>
          </a:p>
        </p:txBody>
      </p:sp>
      <p:sp>
        <p:nvSpPr>
          <p:cNvPr id="178" name="Google Shape;178;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did the 2013 Snowden leaks reveal?</a:t>
            </a:r>
            <a:endParaRPr/>
          </a:p>
          <a:p>
            <a:pPr marL="457200" lvl="0" indent="-342900" algn="l" rtl="0">
              <a:spcBef>
                <a:spcPts val="1600"/>
              </a:spcBef>
              <a:spcAft>
                <a:spcPts val="0"/>
              </a:spcAft>
              <a:buSzPts val="1800"/>
              <a:buChar char="-"/>
            </a:pPr>
            <a:r>
              <a:rPr lang="en"/>
              <a:t>Britain's “Tempora” taps fiber optic cables around the world</a:t>
            </a:r>
            <a:endParaRPr/>
          </a:p>
          <a:p>
            <a:pPr marL="457200" lvl="0" indent="-342900" algn="l" rtl="0">
              <a:spcBef>
                <a:spcPts val="0"/>
              </a:spcBef>
              <a:spcAft>
                <a:spcPts val="0"/>
              </a:spcAft>
              <a:buSzPts val="1800"/>
              <a:buChar char="-"/>
            </a:pPr>
            <a:r>
              <a:rPr lang="en"/>
              <a:t>NSA could hack into Google and Yahoo data centers w/o their knowledge</a:t>
            </a:r>
            <a:endParaRPr/>
          </a:p>
          <a:p>
            <a:pPr marL="457200" lvl="0" indent="-342900" algn="l" rtl="0">
              <a:spcBef>
                <a:spcPts val="0"/>
              </a:spcBef>
              <a:spcAft>
                <a:spcPts val="0"/>
              </a:spcAft>
              <a:buSzPts val="1800"/>
              <a:buChar char="-"/>
            </a:pPr>
            <a:r>
              <a:rPr lang="en"/>
              <a:t>Verizon had been providing the NSA w/all of its phone records</a:t>
            </a:r>
            <a:endParaRPr/>
          </a:p>
          <a:p>
            <a:pPr marL="457200" lvl="0" indent="-342900" algn="l" rtl="0">
              <a:spcBef>
                <a:spcPts val="0"/>
              </a:spcBef>
              <a:spcAft>
                <a:spcPts val="0"/>
              </a:spcAft>
              <a:buSzPts val="1800"/>
              <a:buChar char="-"/>
            </a:pPr>
            <a:r>
              <a:rPr lang="en"/>
              <a:t>NSA can request user data from companies, which they are compelled to deliver on by law (PRISM)</a:t>
            </a:r>
            <a:endParaRPr/>
          </a:p>
          <a:p>
            <a:pPr marL="457200" lvl="0" indent="-342900" algn="l" rtl="0">
              <a:spcBef>
                <a:spcPts val="0"/>
              </a:spcBef>
              <a:spcAft>
                <a:spcPts val="0"/>
              </a:spcAft>
              <a:buSzPts val="1800"/>
              <a:buChar char="-"/>
            </a:pPr>
            <a:r>
              <a:rPr lang="en"/>
              <a:t>NSA undermines encryption via backdoors and promoting the use of weaker algorithms</a:t>
            </a:r>
            <a:endParaRPr/>
          </a:p>
        </p:txBody>
      </p:sp>
      <p:sp>
        <p:nvSpPr>
          <p:cNvPr id="179" name="Google Shape;179;p30"/>
          <p:cNvSpPr txBox="1"/>
          <p:nvPr/>
        </p:nvSpPr>
        <p:spPr>
          <a:xfrm>
            <a:off x="0" y="4035375"/>
            <a:ext cx="88944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ubik"/>
                <a:ea typeface="Rubik"/>
                <a:cs typeface="Rubik"/>
                <a:sym typeface="Rubik"/>
              </a:rPr>
              <a:t>Sources: </a:t>
            </a:r>
            <a:endParaRPr>
              <a:latin typeface="Rubik"/>
              <a:ea typeface="Rubik"/>
              <a:cs typeface="Rubik"/>
              <a:sym typeface="Rubik"/>
            </a:endParaRPr>
          </a:p>
          <a:p>
            <a:pPr marL="457200" lvl="0" indent="-317500" algn="l" rtl="0">
              <a:spcBef>
                <a:spcPts val="0"/>
              </a:spcBef>
              <a:spcAft>
                <a:spcPts val="0"/>
              </a:spcAft>
              <a:buSzPts val="1400"/>
              <a:buFont typeface="Rubik"/>
              <a:buChar char="-"/>
            </a:pPr>
            <a:r>
              <a:rPr lang="en" u="sng">
                <a:solidFill>
                  <a:schemeClr val="hlink"/>
                </a:solidFill>
                <a:latin typeface="Rubik"/>
                <a:ea typeface="Rubik"/>
                <a:cs typeface="Rubik"/>
                <a:sym typeface="Rubik"/>
                <a:hlinkClick r:id="rId3"/>
              </a:rPr>
              <a:t>https://mashable.com/2014/06/05/edward-snowden-revelations/#u2nj85eX6PqT</a:t>
            </a:r>
            <a:r>
              <a:rPr lang="en">
                <a:latin typeface="Rubik"/>
                <a:ea typeface="Rubik"/>
                <a:cs typeface="Rubik"/>
                <a:sym typeface="Rubik"/>
              </a:rPr>
              <a:t> </a:t>
            </a:r>
            <a:endParaRPr>
              <a:latin typeface="Rubik"/>
              <a:ea typeface="Rubik"/>
              <a:cs typeface="Rubik"/>
              <a:sym typeface="Rubik"/>
            </a:endParaRPr>
          </a:p>
          <a:p>
            <a:pPr marL="457200" lvl="0" indent="-317500" algn="l" rtl="0">
              <a:lnSpc>
                <a:spcPct val="115000"/>
              </a:lnSpc>
              <a:spcBef>
                <a:spcPts val="0"/>
              </a:spcBef>
              <a:spcAft>
                <a:spcPts val="1600"/>
              </a:spcAft>
              <a:buSzPts val="1400"/>
              <a:buFont typeface="Rubik"/>
              <a:buChar char="-"/>
            </a:pPr>
            <a:r>
              <a:rPr lang="en" u="sng">
                <a:solidFill>
                  <a:schemeClr val="accent5"/>
                </a:solidFill>
                <a:latin typeface="Rubik"/>
                <a:ea typeface="Rubik"/>
                <a:cs typeface="Rubik"/>
                <a:sym typeface="Rubik"/>
                <a:hlinkClick r:id="rId4">
                  <a:extLst>
                    <a:ext uri="{A12FA001-AC4F-418D-AE19-62706E023703}">
                      <ahyp:hlinkClr xmlns:ahyp="http://schemas.microsoft.com/office/drawing/2018/hyperlinkcolor" val="tx"/>
                    </a:ext>
                  </a:extLst>
                </a:hlinkClick>
              </a:rPr>
              <a:t>https://www.theguardian.com/world/interactive/2013/nov/01/snowden-nsa-files-surveillance-revelations-decoded#section/1</a:t>
            </a:r>
            <a:r>
              <a:rPr lang="en">
                <a:solidFill>
                  <a:schemeClr val="dk2"/>
                </a:solidFill>
                <a:latin typeface="Rubik"/>
                <a:ea typeface="Rubik"/>
                <a:cs typeface="Rubik"/>
                <a:sym typeface="Rubik"/>
              </a:rPr>
              <a:t>  (Worth a read!)</a:t>
            </a:r>
            <a:endParaRPr>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1"/>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fade">
                                      <p:cBhvr>
                                        <p:cTn id="22" dur="1"/>
                                        <p:tgtEl>
                                          <p:spTgt spid="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xEl>
                                              <p:pRg st="4" end="4"/>
                                            </p:txEl>
                                          </p:spTgt>
                                        </p:tgtEl>
                                        <p:attrNameLst>
                                          <p:attrName>style.visibility</p:attrName>
                                        </p:attrNameLst>
                                      </p:cBhvr>
                                      <p:to>
                                        <p:strVal val="visible"/>
                                      </p:to>
                                    </p:set>
                                    <p:animEffect transition="in" filter="fade">
                                      <p:cBhvr>
                                        <p:cTn id="27" dur="1"/>
                                        <p:tgtEl>
                                          <p:spTgt spid="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xEl>
                                              <p:pRg st="5" end="5"/>
                                            </p:txEl>
                                          </p:spTgt>
                                        </p:tgtEl>
                                        <p:attrNameLst>
                                          <p:attrName>style.visibility</p:attrName>
                                        </p:attrNameLst>
                                      </p:cBhvr>
                                      <p:to>
                                        <p:strVal val="visible"/>
                                      </p:to>
                                    </p:set>
                                    <p:animEffect transition="in" filter="fade">
                                      <p:cBhvr>
                                        <p:cTn id="32" dur="1"/>
                                        <p:tgtEl>
                                          <p:spTgt spid="1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1"/>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find out what you already </a:t>
            </a:r>
            <a:br>
              <a:rPr lang="en"/>
            </a:br>
            <a:r>
              <a:rPr lang="en"/>
              <a:t>know about the Web...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Announcements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Evening office hours have been moved back this week (now 7-9PM)</a:t>
            </a:r>
            <a:endParaRPr/>
          </a:p>
          <a:p>
            <a:pPr marL="457200" lvl="0" indent="-342900" algn="l" rtl="0">
              <a:spcBef>
                <a:spcPts val="1000"/>
              </a:spcBef>
              <a:spcAft>
                <a:spcPts val="0"/>
              </a:spcAft>
              <a:buSzPts val="1800"/>
              <a:buChar char="●"/>
            </a:pPr>
            <a:r>
              <a:rPr lang="en"/>
              <a:t>Nice job on Lab 1 – keep writing that code!</a:t>
            </a:r>
            <a:endParaRPr/>
          </a:p>
          <a:p>
            <a:pPr marL="457200" lvl="0" indent="-342900" algn="l" rtl="0">
              <a:spcBef>
                <a:spcPts val="1000"/>
              </a:spcBef>
              <a:spcAft>
                <a:spcPts val="0"/>
              </a:spcAft>
              <a:buSzPts val="1800"/>
              <a:buChar char="●"/>
            </a:pPr>
            <a:r>
              <a:rPr lang="en"/>
              <a:t>During this week’s lab, we will be getting an introduction to GitHub, which is how we will be publishing your HTML, CSS, and JavaScript files to the server (so that the rest of the world can look at your stuff).</a:t>
            </a:r>
            <a:endParaRPr/>
          </a:p>
          <a:p>
            <a:pPr marL="457200" lvl="0" indent="-342900" algn="l" rtl="0">
              <a:spcBef>
                <a:spcPts val="1000"/>
              </a:spcBef>
              <a:spcAft>
                <a:spcPts val="1000"/>
              </a:spcAft>
              <a:buSzPts val="1800"/>
              <a:buChar char="●"/>
            </a:pPr>
            <a:r>
              <a:rPr lang="en"/>
              <a:t>There will be a (masked) photographer in class on Wednesday to take photos.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2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2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xEl>
                                              <p:pRg st="2" end="2"/>
                                            </p:txEl>
                                          </p:spTgt>
                                        </p:tgtEl>
                                        <p:attrNameLst>
                                          <p:attrName>style.visibility</p:attrName>
                                        </p:attrNameLst>
                                      </p:cBhvr>
                                      <p:to>
                                        <p:strVal val="visible"/>
                                      </p:to>
                                    </p:set>
                                    <p:animEffect transition="in" filter="fade">
                                      <p:cBhvr>
                                        <p:cTn id="17" dur="200"/>
                                        <p:tgtEl>
                                          <p:spTgt spid="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xEl>
                                              <p:pRg st="3" end="3"/>
                                            </p:txEl>
                                          </p:spTgt>
                                        </p:tgtEl>
                                        <p:attrNameLst>
                                          <p:attrName>style.visibility</p:attrName>
                                        </p:attrNameLst>
                                      </p:cBhvr>
                                      <p:to>
                                        <p:strVal val="visible"/>
                                      </p:to>
                                    </p:set>
                                    <p:animEffect transition="in" filter="fade">
                                      <p:cBhvr>
                                        <p:cTn id="22" dur="200"/>
                                        <p:tgtEl>
                                          <p:spTgt spid="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questions about the web...</a:t>
            </a:r>
            <a:endParaRPr/>
          </a:p>
        </p:txBody>
      </p:sp>
      <p:sp>
        <p:nvSpPr>
          <p:cNvPr id="190" name="Google Shape;190;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What’s the difference between the Internet and the Web?</a:t>
            </a:r>
            <a:endParaRPr/>
          </a:p>
          <a:p>
            <a:pPr marL="457200" lvl="0" indent="-342900" algn="l" rtl="0">
              <a:spcBef>
                <a:spcPts val="0"/>
              </a:spcBef>
              <a:spcAft>
                <a:spcPts val="0"/>
              </a:spcAft>
              <a:buSzPts val="1800"/>
              <a:buAutoNum type="arabicPeriod"/>
            </a:pPr>
            <a:r>
              <a:rPr lang="en"/>
              <a:t>Who invented the world wide web?</a:t>
            </a:r>
            <a:endParaRPr/>
          </a:p>
          <a:p>
            <a:pPr marL="457200" lvl="0" indent="-342900" algn="l" rtl="0">
              <a:spcBef>
                <a:spcPts val="0"/>
              </a:spcBef>
              <a:spcAft>
                <a:spcPts val="0"/>
              </a:spcAft>
              <a:buSzPts val="1800"/>
              <a:buAutoNum type="arabicPeriod"/>
            </a:pPr>
            <a:r>
              <a:rPr lang="en"/>
              <a:t>What is a URL?</a:t>
            </a:r>
            <a:endParaRPr/>
          </a:p>
          <a:p>
            <a:pPr marL="457200" lvl="0" indent="-342900" algn="l" rtl="0">
              <a:spcBef>
                <a:spcPts val="0"/>
              </a:spcBef>
              <a:spcAft>
                <a:spcPts val="0"/>
              </a:spcAft>
              <a:buSzPts val="1800"/>
              <a:buAutoNum type="arabicPeriod"/>
            </a:pPr>
            <a:r>
              <a:rPr lang="en"/>
              <a:t>What is HTTP?</a:t>
            </a:r>
            <a:endParaRPr/>
          </a:p>
          <a:p>
            <a:pPr marL="457200" lvl="0" indent="-342900" algn="l" rtl="0">
              <a:spcBef>
                <a:spcPts val="0"/>
              </a:spcBef>
              <a:spcAft>
                <a:spcPts val="0"/>
              </a:spcAft>
              <a:buSzPts val="1800"/>
              <a:buAutoNum type="arabicPeriod"/>
            </a:pPr>
            <a:r>
              <a:rPr lang="en"/>
              <a:t>What is a web server?</a:t>
            </a:r>
            <a:endParaRPr/>
          </a:p>
          <a:p>
            <a:pPr marL="457200" lvl="0" indent="-342900" algn="l" rtl="0">
              <a:spcBef>
                <a:spcPts val="0"/>
              </a:spcBef>
              <a:spcAft>
                <a:spcPts val="0"/>
              </a:spcAft>
              <a:buSzPts val="1800"/>
              <a:buAutoNum type="arabicPeriod"/>
            </a:pPr>
            <a:r>
              <a:rPr lang="en"/>
              <a:t>What is a browser?</a:t>
            </a:r>
            <a:endParaRPr/>
          </a:p>
          <a:p>
            <a:pPr marL="457200" lvl="0" indent="-342900" algn="l" rtl="0">
              <a:spcBef>
                <a:spcPts val="0"/>
              </a:spcBef>
              <a:spcAft>
                <a:spcPts val="0"/>
              </a:spcAft>
              <a:buSzPts val="1800"/>
              <a:buAutoNum type="arabicPeriod"/>
            </a:pPr>
            <a:r>
              <a:rPr lang="en"/>
              <a:t>What is an IP address?</a:t>
            </a:r>
            <a:endParaRPr/>
          </a:p>
          <a:p>
            <a:pPr marL="457200" lvl="0" indent="-342900" algn="l" rtl="0">
              <a:spcBef>
                <a:spcPts val="0"/>
              </a:spcBef>
              <a:spcAft>
                <a:spcPts val="0"/>
              </a:spcAft>
              <a:buSzPts val="1800"/>
              <a:buAutoNum type="arabicPeriod"/>
            </a:pPr>
            <a:r>
              <a:rPr lang="en"/>
              <a:t>What is a domain name?</a:t>
            </a:r>
            <a:endParaRPr/>
          </a:p>
          <a:p>
            <a:pPr marL="457200" lvl="0" indent="-342900" algn="l" rtl="0">
              <a:spcBef>
                <a:spcPts val="0"/>
              </a:spcBef>
              <a:spcAft>
                <a:spcPts val="0"/>
              </a:spcAft>
              <a:buSzPts val="1800"/>
              <a:buAutoNum type="arabicPeriod"/>
            </a:pPr>
            <a:r>
              <a:rPr lang="en"/>
              <a:t>What is a search engine?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a:t>
            </a:r>
            <a:r>
              <a:rPr lang="en" dirty="0">
                <a:highlight>
                  <a:srgbClr val="FFFF00"/>
                </a:highlight>
              </a:rPr>
              <a:t>web is only one of many applications powered by the Internet</a:t>
            </a:r>
            <a:r>
              <a:rPr lang="en" dirty="0"/>
              <a:t>. Other web applications include:</a:t>
            </a:r>
            <a:br>
              <a:rPr lang="en" dirty="0"/>
            </a:br>
            <a:endParaRPr dirty="0"/>
          </a:p>
          <a:p>
            <a:pPr marL="457200" lvl="0" indent="-342900" algn="l" rtl="0">
              <a:spcBef>
                <a:spcPts val="0"/>
              </a:spcBef>
              <a:spcAft>
                <a:spcPts val="0"/>
              </a:spcAft>
              <a:buSzPts val="1800"/>
              <a:buChar char="-"/>
            </a:pPr>
            <a:r>
              <a:rPr lang="en" dirty="0"/>
              <a:t>Email</a:t>
            </a:r>
            <a:endParaRPr dirty="0"/>
          </a:p>
          <a:p>
            <a:pPr marL="457200" lvl="0" indent="-342900" algn="l" rtl="0">
              <a:spcBef>
                <a:spcPts val="0"/>
              </a:spcBef>
              <a:spcAft>
                <a:spcPts val="0"/>
              </a:spcAft>
              <a:buSzPts val="1800"/>
              <a:buChar char="-"/>
            </a:pPr>
            <a:r>
              <a:rPr lang="en" dirty="0"/>
              <a:t>Networked Television (such as cable)</a:t>
            </a:r>
            <a:endParaRPr dirty="0"/>
          </a:p>
          <a:p>
            <a:pPr marL="457200" lvl="0" indent="-342900" algn="l" rtl="0">
              <a:spcBef>
                <a:spcPts val="0"/>
              </a:spcBef>
              <a:spcAft>
                <a:spcPts val="0"/>
              </a:spcAft>
              <a:buSzPts val="1800"/>
              <a:buChar char="-"/>
            </a:pPr>
            <a:r>
              <a:rPr lang="en" dirty="0"/>
              <a:t>Peer-to-peer file sharing</a:t>
            </a:r>
            <a:endParaRPr dirty="0"/>
          </a:p>
          <a:p>
            <a:pPr marL="457200" lvl="0" indent="-342900" algn="l" rtl="0">
              <a:spcBef>
                <a:spcPts val="0"/>
              </a:spcBef>
              <a:spcAft>
                <a:spcPts val="0"/>
              </a:spcAft>
              <a:buSzPts val="1800"/>
              <a:buChar char="-"/>
            </a:pPr>
            <a:r>
              <a:rPr lang="en" dirty="0"/>
              <a:t>Telephony</a:t>
            </a:r>
            <a:endParaRPr dirty="0"/>
          </a:p>
          <a:p>
            <a:pPr marL="457200" lvl="0" indent="-342900" algn="l" rtl="0">
              <a:spcBef>
                <a:spcPts val="0"/>
              </a:spcBef>
              <a:spcAft>
                <a:spcPts val="0"/>
              </a:spcAft>
              <a:buSzPts val="1800"/>
              <a:buChar char="-"/>
            </a:pPr>
            <a:r>
              <a:rPr lang="en" dirty="0"/>
              <a:t>Skype, Google Hangout, GoToMeeting</a:t>
            </a:r>
            <a:endParaRPr dirty="0"/>
          </a:p>
          <a:p>
            <a:pPr marL="457200" lvl="0" indent="-342900" algn="l" rtl="0">
              <a:spcBef>
                <a:spcPts val="0"/>
              </a:spcBef>
              <a:spcAft>
                <a:spcPts val="0"/>
              </a:spcAft>
              <a:buSzPts val="1800"/>
              <a:buChar char="-"/>
            </a:pPr>
            <a:r>
              <a:rPr lang="en" dirty="0"/>
              <a:t>Many other networked applications (gaming engines, </a:t>
            </a:r>
            <a:r>
              <a:rPr lang="en" dirty="0" err="1"/>
              <a:t>ITunes</a:t>
            </a:r>
            <a:r>
              <a:rPr lang="en" dirty="0"/>
              <a:t>, etc.)</a:t>
            </a:r>
            <a:endParaRPr dirty="0"/>
          </a:p>
        </p:txBody>
      </p:sp>
      <p:sp>
        <p:nvSpPr>
          <p:cNvPr id="196" name="Google Shape;19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the difference between the Internet and the Web?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Effect transition="in" filter="fade">
                                      <p:cBhvr>
                                        <p:cTn id="7" dur="1"/>
                                        <p:tgtEl>
                                          <p:spTgt spid="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
                                            <p:txEl>
                                              <p:pRg st="1" end="1"/>
                                            </p:txEl>
                                          </p:spTgt>
                                        </p:tgtEl>
                                        <p:attrNameLst>
                                          <p:attrName>style.visibility</p:attrName>
                                        </p:attrNameLst>
                                      </p:cBhvr>
                                      <p:to>
                                        <p:strVal val="visible"/>
                                      </p:to>
                                    </p:set>
                                    <p:animEffect transition="in" filter="fade">
                                      <p:cBhvr>
                                        <p:cTn id="12" dur="1"/>
                                        <p:tgtEl>
                                          <p:spTgt spid="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
                                            <p:txEl>
                                              <p:pRg st="2" end="2"/>
                                            </p:txEl>
                                          </p:spTgt>
                                        </p:tgtEl>
                                        <p:attrNameLst>
                                          <p:attrName>style.visibility</p:attrName>
                                        </p:attrNameLst>
                                      </p:cBhvr>
                                      <p:to>
                                        <p:strVal val="visible"/>
                                      </p:to>
                                    </p:set>
                                    <p:animEffect transition="in" filter="fade">
                                      <p:cBhvr>
                                        <p:cTn id="17" dur="1"/>
                                        <p:tgtEl>
                                          <p:spTgt spid="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5">
                                            <p:txEl>
                                              <p:pRg st="3" end="3"/>
                                            </p:txEl>
                                          </p:spTgt>
                                        </p:tgtEl>
                                        <p:attrNameLst>
                                          <p:attrName>style.visibility</p:attrName>
                                        </p:attrNameLst>
                                      </p:cBhvr>
                                      <p:to>
                                        <p:strVal val="visible"/>
                                      </p:to>
                                    </p:set>
                                    <p:animEffect transition="in" filter="fade">
                                      <p:cBhvr>
                                        <p:cTn id="22" dur="1"/>
                                        <p:tgtEl>
                                          <p:spTgt spid="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5">
                                            <p:txEl>
                                              <p:pRg st="4" end="4"/>
                                            </p:txEl>
                                          </p:spTgt>
                                        </p:tgtEl>
                                        <p:attrNameLst>
                                          <p:attrName>style.visibility</p:attrName>
                                        </p:attrNameLst>
                                      </p:cBhvr>
                                      <p:to>
                                        <p:strVal val="visible"/>
                                      </p:to>
                                    </p:set>
                                    <p:animEffect transition="in" filter="fade">
                                      <p:cBhvr>
                                        <p:cTn id="27" dur="1"/>
                                        <p:tgtEl>
                                          <p:spTgt spid="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5">
                                            <p:txEl>
                                              <p:pRg st="5" end="5"/>
                                            </p:txEl>
                                          </p:spTgt>
                                        </p:tgtEl>
                                        <p:attrNameLst>
                                          <p:attrName>style.visibility</p:attrName>
                                        </p:attrNameLst>
                                      </p:cBhvr>
                                      <p:to>
                                        <p:strVal val="visible"/>
                                      </p:to>
                                    </p:set>
                                    <p:animEffect transition="in" filter="fade">
                                      <p:cBhvr>
                                        <p:cTn id="32" dur="1"/>
                                        <p:tgtEl>
                                          <p:spTgt spid="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5">
                                            <p:txEl>
                                              <p:pRg st="6" end="6"/>
                                            </p:txEl>
                                          </p:spTgt>
                                        </p:tgtEl>
                                        <p:attrNameLst>
                                          <p:attrName>style.visibility</p:attrName>
                                        </p:attrNameLst>
                                      </p:cBhvr>
                                      <p:to>
                                        <p:strVal val="visible"/>
                                      </p:to>
                                    </p:set>
                                    <p:animEffect transition="in" filter="fade">
                                      <p:cBhvr>
                                        <p:cTn id="37" dur="1"/>
                                        <p:tgtEl>
                                          <p:spTgt spid="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highlight>
                  <a:srgbClr val="FFFF00"/>
                </a:highlight>
              </a:rPr>
              <a:t>1989: Tim Berners-Lee</a:t>
            </a:r>
            <a:r>
              <a:rPr lang="en" dirty="0"/>
              <a:t>, a British computer scientist, conceptualized and built the three foundational web technologies:</a:t>
            </a:r>
            <a:endParaRPr dirty="0"/>
          </a:p>
          <a:p>
            <a:pPr marL="457200" lvl="0" indent="-342900" algn="l" rtl="0">
              <a:spcBef>
                <a:spcPts val="1600"/>
              </a:spcBef>
              <a:spcAft>
                <a:spcPts val="0"/>
              </a:spcAft>
              <a:buSzPts val="1800"/>
              <a:buChar char="-"/>
            </a:pPr>
            <a:r>
              <a:rPr lang="en" dirty="0">
                <a:highlight>
                  <a:srgbClr val="FFFF00"/>
                </a:highlight>
                <a:latin typeface="Rubik Medium"/>
                <a:ea typeface="Rubik Medium"/>
                <a:cs typeface="Rubik Medium"/>
                <a:sym typeface="Rubik Medium"/>
              </a:rPr>
              <a:t>HTML</a:t>
            </a:r>
            <a:r>
              <a:rPr lang="en" dirty="0"/>
              <a:t>: </a:t>
            </a:r>
            <a:r>
              <a:rPr lang="en" dirty="0" err="1"/>
              <a:t>HyperText</a:t>
            </a:r>
            <a:r>
              <a:rPr lang="en" dirty="0"/>
              <a:t> Markup Language. The markup (formatting) language for the web.</a:t>
            </a:r>
            <a:endParaRPr dirty="0"/>
          </a:p>
          <a:p>
            <a:pPr marL="457200" lvl="0" indent="-342900" algn="l" rtl="0">
              <a:spcBef>
                <a:spcPts val="1600"/>
              </a:spcBef>
              <a:spcAft>
                <a:spcPts val="0"/>
              </a:spcAft>
              <a:buSzPts val="1800"/>
              <a:buChar char="-"/>
            </a:pPr>
            <a:r>
              <a:rPr lang="en" dirty="0">
                <a:highlight>
                  <a:srgbClr val="FFFF00"/>
                </a:highlight>
                <a:latin typeface="Rubik Medium"/>
                <a:ea typeface="Rubik Medium"/>
                <a:cs typeface="Rubik Medium"/>
                <a:sym typeface="Rubik Medium"/>
              </a:rPr>
              <a:t>URI</a:t>
            </a:r>
            <a:r>
              <a:rPr lang="en" dirty="0"/>
              <a:t>: Uniform Resource Identifier. A kind of “address” that is unique and used to identify to each resource on the web. It is also commonly called a URL.</a:t>
            </a:r>
            <a:endParaRPr dirty="0"/>
          </a:p>
          <a:p>
            <a:pPr marL="457200" lvl="0" indent="-342900" algn="l" rtl="0">
              <a:spcBef>
                <a:spcPts val="1600"/>
              </a:spcBef>
              <a:spcAft>
                <a:spcPts val="0"/>
              </a:spcAft>
              <a:buSzPts val="1800"/>
              <a:buChar char="-"/>
            </a:pPr>
            <a:r>
              <a:rPr lang="en" dirty="0">
                <a:highlight>
                  <a:srgbClr val="FFFF00"/>
                </a:highlight>
                <a:latin typeface="Rubik Medium"/>
                <a:ea typeface="Rubik Medium"/>
                <a:cs typeface="Rubik Medium"/>
                <a:sym typeface="Rubik Medium"/>
              </a:rPr>
              <a:t>HTTP</a:t>
            </a:r>
            <a:r>
              <a:rPr lang="en" dirty="0"/>
              <a:t>: Hypertext Transfer Protocol. Allows for the retrieval of linked resources from across the web.</a:t>
            </a:r>
            <a:endParaRPr dirty="0"/>
          </a:p>
          <a:p>
            <a:pPr marL="457200" lvl="0" indent="-342900" algn="l" rtl="0">
              <a:spcBef>
                <a:spcPts val="1600"/>
              </a:spcBef>
              <a:spcAft>
                <a:spcPts val="1600"/>
              </a:spcAft>
              <a:buSzPts val="1800"/>
              <a:buChar char="-"/>
            </a:pPr>
            <a:endParaRPr dirty="0"/>
          </a:p>
        </p:txBody>
      </p:sp>
      <p:sp>
        <p:nvSpPr>
          <p:cNvPr id="202" name="Google Shape;2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invented the Worldwide Web?</a:t>
            </a:r>
            <a:endParaRPr/>
          </a:p>
        </p:txBody>
      </p:sp>
      <p:sp>
        <p:nvSpPr>
          <p:cNvPr id="203" name="Google Shape;203;p34"/>
          <p:cNvSpPr txBox="1"/>
          <p:nvPr/>
        </p:nvSpPr>
        <p:spPr>
          <a:xfrm>
            <a:off x="0" y="4746600"/>
            <a:ext cx="73005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https://webfoundation.org/about/vision/history-of-the-web/</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animEffect transition="in" filter="fade">
                                      <p:cBhvr>
                                        <p:cTn id="7" dur="1"/>
                                        <p:tgtEl>
                                          <p:spTgt spid="2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xEl>
                                              <p:pRg st="1" end="1"/>
                                            </p:txEl>
                                          </p:spTgt>
                                        </p:tgtEl>
                                        <p:attrNameLst>
                                          <p:attrName>style.visibility</p:attrName>
                                        </p:attrNameLst>
                                      </p:cBhvr>
                                      <p:to>
                                        <p:strVal val="visible"/>
                                      </p:to>
                                    </p:set>
                                    <p:animEffect transition="in" filter="fade">
                                      <p:cBhvr>
                                        <p:cTn id="12" dur="1"/>
                                        <p:tgtEl>
                                          <p:spTgt spid="2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1">
                                            <p:txEl>
                                              <p:pRg st="2" end="2"/>
                                            </p:txEl>
                                          </p:spTgt>
                                        </p:tgtEl>
                                        <p:attrNameLst>
                                          <p:attrName>style.visibility</p:attrName>
                                        </p:attrNameLst>
                                      </p:cBhvr>
                                      <p:to>
                                        <p:strVal val="visible"/>
                                      </p:to>
                                    </p:set>
                                    <p:animEffect transition="in" filter="fade">
                                      <p:cBhvr>
                                        <p:cTn id="17" dur="1"/>
                                        <p:tgtEl>
                                          <p:spTgt spid="2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xEl>
                                              <p:pRg st="3" end="3"/>
                                            </p:txEl>
                                          </p:spTgt>
                                        </p:tgtEl>
                                        <p:attrNameLst>
                                          <p:attrName>style.visibility</p:attrName>
                                        </p:attrNameLst>
                                      </p:cBhvr>
                                      <p:to>
                                        <p:strVal val="visible"/>
                                      </p:to>
                                    </p:set>
                                    <p:animEffect transition="in" filter="fade">
                                      <p:cBhvr>
                                        <p:cTn id="22" dur="1"/>
                                        <p:tgtEl>
                                          <p:spTgt spid="2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1">
                                            <p:txEl>
                                              <p:pRg st="4" end="4"/>
                                            </p:txEl>
                                          </p:spTgt>
                                        </p:tgtEl>
                                        <p:attrNameLst>
                                          <p:attrName>style.visibility</p:attrName>
                                        </p:attrNameLst>
                                      </p:cBhvr>
                                      <p:to>
                                        <p:strVal val="visible"/>
                                      </p:to>
                                    </p:set>
                                    <p:animEffect transition="in" filter="fade">
                                      <p:cBhvr>
                                        <p:cTn id="27" dur="1"/>
                                        <p:tgtEl>
                                          <p:spTgt spid="2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URL, or Uniform Resource Locator, is a reference to a web resource that specifies its location on a computer network and a mechanism for retrieving it. </a:t>
            </a:r>
            <a:endParaRPr/>
          </a:p>
          <a:p>
            <a:pPr marL="0" lvl="0" indent="0" algn="l" rtl="0">
              <a:spcBef>
                <a:spcPts val="1600"/>
              </a:spcBef>
              <a:spcAft>
                <a:spcPts val="0"/>
              </a:spcAft>
              <a:buClr>
                <a:schemeClr val="dk1"/>
              </a:buClr>
              <a:buSzPts val="1100"/>
              <a:buFont typeface="Arial"/>
              <a:buNone/>
            </a:pPr>
            <a:r>
              <a:rPr lang="en"/>
              <a:t>A typical URL could have the form: </a:t>
            </a:r>
            <a:r>
              <a:rPr lang="en" u="sng">
                <a:solidFill>
                  <a:schemeClr val="hlink"/>
                </a:solidFill>
                <a:hlinkClick r:id="rId3"/>
              </a:rPr>
              <a:t>http://www.example.com/index.html</a:t>
            </a:r>
            <a:r>
              <a:rPr lang="en"/>
              <a:t>:</a:t>
            </a:r>
            <a:endParaRPr/>
          </a:p>
          <a:p>
            <a:pPr marL="457200" lvl="0" indent="-342900" algn="l" rtl="0">
              <a:spcBef>
                <a:spcPts val="1600"/>
              </a:spcBef>
              <a:spcAft>
                <a:spcPts val="0"/>
              </a:spcAft>
              <a:buSzPts val="1800"/>
              <a:buChar char="-"/>
            </a:pPr>
            <a:r>
              <a:rPr lang="en">
                <a:latin typeface="Rubik Medium"/>
                <a:ea typeface="Rubik Medium"/>
                <a:cs typeface="Rubik Medium"/>
                <a:sym typeface="Rubik Medium"/>
              </a:rPr>
              <a:t>http</a:t>
            </a:r>
            <a:r>
              <a:rPr lang="en"/>
              <a:t>: indicates the protocol to be used to retrieve the document</a:t>
            </a:r>
            <a:endParaRPr/>
          </a:p>
          <a:p>
            <a:pPr marL="457200" lvl="0" indent="-342900" algn="l" rtl="0">
              <a:spcBef>
                <a:spcPts val="0"/>
              </a:spcBef>
              <a:spcAft>
                <a:spcPts val="0"/>
              </a:spcAft>
              <a:buSzPts val="1800"/>
              <a:buChar char="-"/>
            </a:pPr>
            <a:r>
              <a:rPr lang="en">
                <a:latin typeface="Rubik Medium"/>
                <a:ea typeface="Rubik Medium"/>
                <a:cs typeface="Rubik Medium"/>
                <a:sym typeface="Rubik Medium"/>
              </a:rPr>
              <a:t>www.example.com</a:t>
            </a:r>
            <a:r>
              <a:rPr lang="en"/>
              <a:t>: the hostname (domain name)</a:t>
            </a:r>
            <a:endParaRPr/>
          </a:p>
          <a:p>
            <a:pPr marL="457200" lvl="0" indent="-342900" algn="l" rtl="0">
              <a:spcBef>
                <a:spcPts val="0"/>
              </a:spcBef>
              <a:spcAft>
                <a:spcPts val="0"/>
              </a:spcAft>
              <a:buSzPts val="1800"/>
              <a:buChar char="-"/>
            </a:pPr>
            <a:r>
              <a:rPr lang="en">
                <a:latin typeface="Rubik Medium"/>
                <a:ea typeface="Rubik Medium"/>
                <a:cs typeface="Rubik Medium"/>
                <a:sym typeface="Rubik Medium"/>
              </a:rPr>
              <a:t>index.html</a:t>
            </a:r>
            <a:r>
              <a:rPr lang="en"/>
              <a:t>: the file name to be retrieved index.html</a:t>
            </a:r>
            <a:endParaRPr/>
          </a:p>
        </p:txBody>
      </p:sp>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URL?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1"/>
                                        <p:tgtEl>
                                          <p:spTgt spid="2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xEl>
                                              <p:pRg st="1" end="1"/>
                                            </p:txEl>
                                          </p:spTgt>
                                        </p:tgtEl>
                                        <p:attrNameLst>
                                          <p:attrName>style.visibility</p:attrName>
                                        </p:attrNameLst>
                                      </p:cBhvr>
                                      <p:to>
                                        <p:strVal val="visible"/>
                                      </p:to>
                                    </p:set>
                                    <p:animEffect transition="in" filter="fade">
                                      <p:cBhvr>
                                        <p:cTn id="12" dur="1"/>
                                        <p:tgtEl>
                                          <p:spTgt spid="2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xEl>
                                              <p:pRg st="2" end="2"/>
                                            </p:txEl>
                                          </p:spTgt>
                                        </p:tgtEl>
                                        <p:attrNameLst>
                                          <p:attrName>style.visibility</p:attrName>
                                        </p:attrNameLst>
                                      </p:cBhvr>
                                      <p:to>
                                        <p:strVal val="visible"/>
                                      </p:to>
                                    </p:set>
                                    <p:animEffect transition="in" filter="fade">
                                      <p:cBhvr>
                                        <p:cTn id="17" dur="1"/>
                                        <p:tgtEl>
                                          <p:spTgt spid="2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
                                            <p:txEl>
                                              <p:pRg st="3" end="3"/>
                                            </p:txEl>
                                          </p:spTgt>
                                        </p:tgtEl>
                                        <p:attrNameLst>
                                          <p:attrName>style.visibility</p:attrName>
                                        </p:attrNameLst>
                                      </p:cBhvr>
                                      <p:to>
                                        <p:strVal val="visible"/>
                                      </p:to>
                                    </p:set>
                                    <p:animEffect transition="in" filter="fade">
                                      <p:cBhvr>
                                        <p:cTn id="22" dur="1"/>
                                        <p:tgtEl>
                                          <p:spTgt spid="2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
                                            <p:txEl>
                                              <p:pRg st="4" end="4"/>
                                            </p:txEl>
                                          </p:spTgt>
                                        </p:tgtEl>
                                        <p:attrNameLst>
                                          <p:attrName>style.visibility</p:attrName>
                                        </p:attrNameLst>
                                      </p:cBhvr>
                                      <p:to>
                                        <p:strVal val="visible"/>
                                      </p:to>
                                    </p:set>
                                    <p:animEffect transition="in" filter="fade">
                                      <p:cBhvr>
                                        <p:cTn id="27" dur="1"/>
                                        <p:tgtEl>
                                          <p:spTgt spid="2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Stands for </a:t>
            </a:r>
            <a:r>
              <a:rPr lang="en" dirty="0">
                <a:highlight>
                  <a:srgbClr val="FFFF00"/>
                </a:highlight>
              </a:rPr>
              <a:t>Hypertext Transfer Protocol</a:t>
            </a:r>
            <a:endParaRPr dirty="0">
              <a:highlight>
                <a:srgbClr val="FFFF00"/>
              </a:highlight>
            </a:endParaRPr>
          </a:p>
          <a:p>
            <a:pPr marL="457200" lvl="0" indent="-342900" algn="l" rtl="0">
              <a:spcBef>
                <a:spcPts val="1000"/>
              </a:spcBef>
              <a:spcAft>
                <a:spcPts val="0"/>
              </a:spcAft>
              <a:buSzPts val="1800"/>
              <a:buChar char="-"/>
            </a:pPr>
            <a:r>
              <a:rPr lang="en" dirty="0"/>
              <a:t>Refers to the rules that servers and browsers must follow to in order to transfer web files over the Internet.</a:t>
            </a:r>
            <a:endParaRPr dirty="0"/>
          </a:p>
          <a:p>
            <a:pPr marL="457200" lvl="0" indent="-342900" algn="l" rtl="0">
              <a:spcBef>
                <a:spcPts val="1000"/>
              </a:spcBef>
              <a:spcAft>
                <a:spcPts val="0"/>
              </a:spcAft>
              <a:buSzPts val="1800"/>
              <a:buChar char="-"/>
            </a:pPr>
            <a:r>
              <a:rPr lang="en" dirty="0"/>
              <a:t>HTTP allows (authorized) users to create, update, or delete resources on a web server</a:t>
            </a:r>
            <a:endParaRPr dirty="0"/>
          </a:p>
          <a:p>
            <a:pPr marL="457200" lvl="0" indent="-342900" algn="l" rtl="0">
              <a:spcBef>
                <a:spcPts val="1000"/>
              </a:spcBef>
              <a:spcAft>
                <a:spcPts val="0"/>
              </a:spcAft>
              <a:buSzPts val="1800"/>
              <a:buChar char="-"/>
            </a:pPr>
            <a:r>
              <a:rPr lang="en" dirty="0"/>
              <a:t>HTTPS adds encryption and security to the data transmission process</a:t>
            </a:r>
            <a:endParaRPr dirty="0"/>
          </a:p>
        </p:txBody>
      </p:sp>
      <p:sp>
        <p:nvSpPr>
          <p:cNvPr id="215" name="Google Shape;21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HTTP?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
                                        <p:tgtEl>
                                          <p:spTgt spid="2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web server?</a:t>
            </a:r>
            <a:endParaRPr>
              <a:solidFill>
                <a:srgbClr val="084C59"/>
              </a:solidFill>
            </a:endParaRPr>
          </a:p>
        </p:txBody>
      </p:sp>
      <p:sp>
        <p:nvSpPr>
          <p:cNvPr id="221" name="Google Shape;221;p37"/>
          <p:cNvSpPr txBox="1">
            <a:spLocks noGrp="1"/>
          </p:cNvSpPr>
          <p:nvPr>
            <p:ph type="body" idx="1"/>
          </p:nvPr>
        </p:nvSpPr>
        <p:spPr>
          <a:xfrm>
            <a:off x="311700" y="1152475"/>
            <a:ext cx="5103000" cy="354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computer or device on a network that other computers can access for information, communication, or computational services</a:t>
            </a:r>
            <a:endParaRPr/>
          </a:p>
          <a:p>
            <a:pPr marL="457200" lvl="0" indent="-342900" algn="l" rtl="0">
              <a:spcBef>
                <a:spcPts val="1000"/>
              </a:spcBef>
              <a:spcAft>
                <a:spcPts val="0"/>
              </a:spcAft>
              <a:buSzPts val="1800"/>
              <a:buChar char="-"/>
            </a:pPr>
            <a:r>
              <a:rPr lang="en"/>
              <a:t>Any computer can become a web server if...</a:t>
            </a:r>
            <a:endParaRPr/>
          </a:p>
          <a:p>
            <a:pPr marL="914400" lvl="1" indent="-330200" algn="l" rtl="0">
              <a:spcBef>
                <a:spcPts val="1000"/>
              </a:spcBef>
              <a:spcAft>
                <a:spcPts val="0"/>
              </a:spcAft>
              <a:buSzPts val="1600"/>
              <a:buAutoNum type="alphaLcPeriod"/>
            </a:pPr>
            <a:r>
              <a:rPr lang="en" sz="1600"/>
              <a:t> It has been given a public address (IP address)</a:t>
            </a:r>
            <a:endParaRPr sz="1600"/>
          </a:p>
          <a:p>
            <a:pPr marL="914400" lvl="1" indent="-330200" algn="l" rtl="0">
              <a:spcBef>
                <a:spcPts val="1000"/>
              </a:spcBef>
              <a:spcAft>
                <a:spcPts val="1000"/>
              </a:spcAft>
              <a:buSzPts val="1600"/>
              <a:buAutoNum type="alphaLcPeriod"/>
            </a:pPr>
            <a:r>
              <a:rPr lang="en" sz="1600"/>
              <a:t>It listens to requests over Port 80 (HTTP) or Port 443 (HTTPS)</a:t>
            </a:r>
            <a:endParaRPr sz="1600"/>
          </a:p>
        </p:txBody>
      </p:sp>
      <p:grpSp>
        <p:nvGrpSpPr>
          <p:cNvPr id="222" name="Google Shape;222;p37"/>
          <p:cNvGrpSpPr/>
          <p:nvPr/>
        </p:nvGrpSpPr>
        <p:grpSpPr>
          <a:xfrm>
            <a:off x="7351200" y="129175"/>
            <a:ext cx="1673550" cy="6553800"/>
            <a:chOff x="7351200" y="181900"/>
            <a:chExt cx="1673550" cy="6553800"/>
          </a:xfrm>
        </p:grpSpPr>
        <p:pic>
          <p:nvPicPr>
            <p:cNvPr id="223" name="Google Shape;223;p37"/>
            <p:cNvPicPr preferRelativeResize="0"/>
            <p:nvPr/>
          </p:nvPicPr>
          <p:blipFill>
            <a:blip r:embed="rId3">
              <a:alphaModFix/>
            </a:blip>
            <a:stretch>
              <a:fillRect/>
            </a:stretch>
          </p:blipFill>
          <p:spPr>
            <a:xfrm>
              <a:off x="7351200" y="181900"/>
              <a:ext cx="1673550" cy="2091950"/>
            </a:xfrm>
            <a:prstGeom prst="rect">
              <a:avLst/>
            </a:prstGeom>
            <a:noFill/>
            <a:ln>
              <a:noFill/>
            </a:ln>
          </p:spPr>
        </p:pic>
        <p:pic>
          <p:nvPicPr>
            <p:cNvPr id="224" name="Google Shape;224;p37"/>
            <p:cNvPicPr preferRelativeResize="0"/>
            <p:nvPr/>
          </p:nvPicPr>
          <p:blipFill>
            <a:blip r:embed="rId3">
              <a:alphaModFix/>
            </a:blip>
            <a:stretch>
              <a:fillRect/>
            </a:stretch>
          </p:blipFill>
          <p:spPr>
            <a:xfrm>
              <a:off x="7351200" y="2412825"/>
              <a:ext cx="1673550" cy="2091950"/>
            </a:xfrm>
            <a:prstGeom prst="rect">
              <a:avLst/>
            </a:prstGeom>
            <a:noFill/>
            <a:ln>
              <a:noFill/>
            </a:ln>
          </p:spPr>
        </p:pic>
        <p:pic>
          <p:nvPicPr>
            <p:cNvPr id="225" name="Google Shape;225;p37"/>
            <p:cNvPicPr preferRelativeResize="0"/>
            <p:nvPr/>
          </p:nvPicPr>
          <p:blipFill>
            <a:blip r:embed="rId3">
              <a:alphaModFix/>
            </a:blip>
            <a:stretch>
              <a:fillRect/>
            </a:stretch>
          </p:blipFill>
          <p:spPr>
            <a:xfrm>
              <a:off x="7351200" y="4643750"/>
              <a:ext cx="1673550" cy="2091950"/>
            </a:xfrm>
            <a:prstGeom prst="rect">
              <a:avLst/>
            </a:prstGeom>
            <a:noFill/>
            <a:ln>
              <a:noFill/>
            </a:ln>
          </p:spPr>
        </p:pic>
      </p:grpSp>
      <p:grpSp>
        <p:nvGrpSpPr>
          <p:cNvPr id="226" name="Google Shape;226;p37"/>
          <p:cNvGrpSpPr/>
          <p:nvPr/>
        </p:nvGrpSpPr>
        <p:grpSpPr>
          <a:xfrm>
            <a:off x="5577900" y="129175"/>
            <a:ext cx="1673550" cy="6553800"/>
            <a:chOff x="5577900" y="129175"/>
            <a:chExt cx="1673550" cy="6553800"/>
          </a:xfrm>
        </p:grpSpPr>
        <p:pic>
          <p:nvPicPr>
            <p:cNvPr id="227" name="Google Shape;227;p37"/>
            <p:cNvPicPr preferRelativeResize="0"/>
            <p:nvPr/>
          </p:nvPicPr>
          <p:blipFill>
            <a:blip r:embed="rId3">
              <a:alphaModFix/>
            </a:blip>
            <a:stretch>
              <a:fillRect/>
            </a:stretch>
          </p:blipFill>
          <p:spPr>
            <a:xfrm>
              <a:off x="5577900" y="129175"/>
              <a:ext cx="1673550" cy="2091950"/>
            </a:xfrm>
            <a:prstGeom prst="rect">
              <a:avLst/>
            </a:prstGeom>
            <a:noFill/>
            <a:ln>
              <a:noFill/>
            </a:ln>
          </p:spPr>
        </p:pic>
        <p:pic>
          <p:nvPicPr>
            <p:cNvPr id="228" name="Google Shape;228;p37"/>
            <p:cNvPicPr preferRelativeResize="0"/>
            <p:nvPr/>
          </p:nvPicPr>
          <p:blipFill>
            <a:blip r:embed="rId3">
              <a:alphaModFix/>
            </a:blip>
            <a:stretch>
              <a:fillRect/>
            </a:stretch>
          </p:blipFill>
          <p:spPr>
            <a:xfrm>
              <a:off x="5577900" y="2360100"/>
              <a:ext cx="1673550" cy="2091950"/>
            </a:xfrm>
            <a:prstGeom prst="rect">
              <a:avLst/>
            </a:prstGeom>
            <a:noFill/>
            <a:ln>
              <a:noFill/>
            </a:ln>
          </p:spPr>
        </p:pic>
        <p:pic>
          <p:nvPicPr>
            <p:cNvPr id="229" name="Google Shape;229;p37"/>
            <p:cNvPicPr preferRelativeResize="0"/>
            <p:nvPr/>
          </p:nvPicPr>
          <p:blipFill>
            <a:blip r:embed="rId3">
              <a:alphaModFix/>
            </a:blip>
            <a:stretch>
              <a:fillRect/>
            </a:stretch>
          </p:blipFill>
          <p:spPr>
            <a:xfrm>
              <a:off x="5577900" y="4591025"/>
              <a:ext cx="1673550" cy="20919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web browser?</a:t>
            </a:r>
            <a:endParaRPr>
              <a:solidFill>
                <a:srgbClr val="084C59"/>
              </a:solidFill>
            </a:endParaRPr>
          </a:p>
        </p:txBody>
      </p:sp>
      <p:sp>
        <p:nvSpPr>
          <p:cNvPr id="235" name="Google Shape;235;p38"/>
          <p:cNvSpPr txBox="1">
            <a:spLocks noGrp="1"/>
          </p:cNvSpPr>
          <p:nvPr>
            <p:ph type="body" idx="1"/>
          </p:nvPr>
        </p:nvSpPr>
        <p:spPr>
          <a:xfrm>
            <a:off x="311700" y="1152475"/>
            <a:ext cx="4781700" cy="354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software program that allows a user to locate, access, and display Web pages. Examples of web browsers include:</a:t>
            </a:r>
            <a:endParaRPr/>
          </a:p>
          <a:p>
            <a:pPr marL="457200" lvl="0" indent="-342900" algn="l" rtl="0">
              <a:spcBef>
                <a:spcPts val="1600"/>
              </a:spcBef>
              <a:spcAft>
                <a:spcPts val="1600"/>
              </a:spcAft>
              <a:buSzPts val="1800"/>
              <a:buChar char="-"/>
            </a:pPr>
            <a:r>
              <a:rPr lang="en"/>
              <a:t>Safari, Firefox, Chrome, Internet Explorer, and Opera</a:t>
            </a:r>
            <a:endParaRPr/>
          </a:p>
        </p:txBody>
      </p:sp>
      <p:grpSp>
        <p:nvGrpSpPr>
          <p:cNvPr id="236" name="Google Shape;236;p38"/>
          <p:cNvGrpSpPr/>
          <p:nvPr/>
        </p:nvGrpSpPr>
        <p:grpSpPr>
          <a:xfrm>
            <a:off x="5093400" y="377825"/>
            <a:ext cx="3990300" cy="2817725"/>
            <a:chOff x="5093400" y="377825"/>
            <a:chExt cx="3990300" cy="2817725"/>
          </a:xfrm>
        </p:grpSpPr>
        <p:pic>
          <p:nvPicPr>
            <p:cNvPr id="237" name="Google Shape;237;p38"/>
            <p:cNvPicPr preferRelativeResize="0"/>
            <p:nvPr/>
          </p:nvPicPr>
          <p:blipFill>
            <a:blip r:embed="rId3">
              <a:alphaModFix/>
            </a:blip>
            <a:stretch>
              <a:fillRect/>
            </a:stretch>
          </p:blipFill>
          <p:spPr>
            <a:xfrm>
              <a:off x="5215650" y="445025"/>
              <a:ext cx="3745801" cy="2688452"/>
            </a:xfrm>
            <a:prstGeom prst="rect">
              <a:avLst/>
            </a:prstGeom>
            <a:noFill/>
            <a:ln>
              <a:noFill/>
            </a:ln>
          </p:spPr>
        </p:pic>
        <p:sp>
          <p:nvSpPr>
            <p:cNvPr id="238" name="Google Shape;238;p38"/>
            <p:cNvSpPr txBox="1"/>
            <p:nvPr/>
          </p:nvSpPr>
          <p:spPr>
            <a:xfrm>
              <a:off x="5093400" y="2904250"/>
              <a:ext cx="1195500" cy="291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239" name="Google Shape;239;p38"/>
            <p:cNvSpPr txBox="1"/>
            <p:nvPr/>
          </p:nvSpPr>
          <p:spPr>
            <a:xfrm>
              <a:off x="6490800" y="2904250"/>
              <a:ext cx="1195500" cy="291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240" name="Google Shape;240;p38"/>
            <p:cNvSpPr txBox="1"/>
            <p:nvPr/>
          </p:nvSpPr>
          <p:spPr>
            <a:xfrm>
              <a:off x="7888200" y="2904250"/>
              <a:ext cx="1195500" cy="291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241" name="Google Shape;241;p38"/>
            <p:cNvSpPr txBox="1"/>
            <p:nvPr/>
          </p:nvSpPr>
          <p:spPr>
            <a:xfrm>
              <a:off x="6490800" y="377825"/>
              <a:ext cx="1195500" cy="291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Web Server</a:t>
              </a:r>
              <a:endParaRPr>
                <a:latin typeface="Rubik Medium"/>
                <a:ea typeface="Rubik Medium"/>
                <a:cs typeface="Rubik Medium"/>
                <a:sym typeface="Rubik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xEl>
                                              <p:pRg st="0" end="0"/>
                                            </p:txEl>
                                          </p:spTgt>
                                        </p:tgtEl>
                                        <p:attrNameLst>
                                          <p:attrName>style.visibility</p:attrName>
                                        </p:attrNameLst>
                                      </p:cBhvr>
                                      <p:to>
                                        <p:strVal val="visible"/>
                                      </p:to>
                                    </p:set>
                                    <p:animEffect transition="in" filter="fade">
                                      <p:cBhvr>
                                        <p:cTn id="7" dur="1"/>
                                        <p:tgtEl>
                                          <p:spTgt spid="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xEl>
                                              <p:pRg st="1" end="1"/>
                                            </p:txEl>
                                          </p:spTgt>
                                        </p:tgtEl>
                                        <p:attrNameLst>
                                          <p:attrName>style.visibility</p:attrName>
                                        </p:attrNameLst>
                                      </p:cBhvr>
                                      <p:to>
                                        <p:strVal val="visible"/>
                                      </p:to>
                                    </p:set>
                                    <p:animEffect transition="in" filter="fade">
                                      <p:cBhvr>
                                        <p:cTn id="12" dur="1"/>
                                        <p:tgtEl>
                                          <p:spTgt spid="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1"/>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An IP address is network address for your computer so the Internet knows where to send you emails, data and pictures of cats</a:t>
            </a:r>
            <a:endParaRPr/>
          </a:p>
          <a:p>
            <a:pPr marL="457200" lvl="0" indent="-342900" algn="l" rtl="0">
              <a:spcBef>
                <a:spcPts val="1600"/>
              </a:spcBef>
              <a:spcAft>
                <a:spcPts val="0"/>
              </a:spcAft>
              <a:buSzPts val="1800"/>
              <a:buChar char="-"/>
            </a:pPr>
            <a:r>
              <a:rPr lang="en"/>
              <a:t>The IANA allocates IP address blocks to regional Internet registries. These are then divided into smaller sub-blocks and assigned to individuals and institutions</a:t>
            </a:r>
            <a:endParaRPr/>
          </a:p>
          <a:p>
            <a:pPr marL="457200" lvl="0" indent="-342900" algn="l" rtl="0">
              <a:spcBef>
                <a:spcPts val="1600"/>
              </a:spcBef>
              <a:spcAft>
                <a:spcPts val="1600"/>
              </a:spcAft>
              <a:buSzPts val="1800"/>
              <a:buChar char="-"/>
            </a:pPr>
            <a:r>
              <a:rPr lang="en"/>
              <a:t>We have already run out of IP addresses (e.g. 66.171.248.170), and so we’re now in the process of transitioning to IPv6 </a:t>
            </a:r>
            <a:br>
              <a:rPr lang="en"/>
            </a:br>
            <a:endParaRPr/>
          </a:p>
        </p:txBody>
      </p:sp>
      <p:sp>
        <p:nvSpPr>
          <p:cNvPr id="247" name="Google Shape;24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an IP address?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
                                        <p:tgtEl>
                                          <p:spTgt spid="2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0"/>
          <p:cNvPicPr preferRelativeResize="0"/>
          <p:nvPr/>
        </p:nvPicPr>
        <p:blipFill>
          <a:blip r:embed="rId3">
            <a:alphaModFix/>
          </a:blip>
          <a:stretch>
            <a:fillRect/>
          </a:stretch>
        </p:blipFill>
        <p:spPr>
          <a:xfrm>
            <a:off x="2803325" y="0"/>
            <a:ext cx="3537341"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a:t>
            </a:r>
            <a:r>
              <a:rPr lang="en" dirty="0">
                <a:highlight>
                  <a:srgbClr val="FFFF00"/>
                </a:highlight>
              </a:rPr>
              <a:t>way of assigning human-readable names to IP addresses </a:t>
            </a:r>
            <a:r>
              <a:rPr lang="en" dirty="0"/>
              <a:t>(which are difficult to remember)</a:t>
            </a:r>
            <a:endParaRPr dirty="0"/>
          </a:p>
          <a:p>
            <a:pPr marL="457200" lvl="0" indent="-342900" algn="l" rtl="0">
              <a:spcBef>
                <a:spcPts val="1000"/>
              </a:spcBef>
              <a:spcAft>
                <a:spcPts val="0"/>
              </a:spcAft>
              <a:buSzPts val="1800"/>
              <a:buChar char="-"/>
            </a:pPr>
            <a:r>
              <a:rPr lang="en" dirty="0"/>
              <a:t>To “Purchase” a domain name (really you’re leasing it), you pay money to an authorized registrar (</a:t>
            </a:r>
            <a:r>
              <a:rPr lang="en" u="sng" dirty="0">
                <a:solidFill>
                  <a:schemeClr val="accent5"/>
                </a:solidFill>
                <a:hlinkClick r:id="rId3">
                  <a:extLst>
                    <a:ext uri="{A12FA001-AC4F-418D-AE19-62706E023703}">
                      <ahyp:hlinkClr xmlns:ahyp="http://schemas.microsoft.com/office/drawing/2018/hyperlinkcolor" val="tx"/>
                    </a:ext>
                  </a:extLst>
                </a:hlinkClick>
              </a:rPr>
              <a:t>GoDaddy</a:t>
            </a:r>
            <a:r>
              <a:rPr lang="en" dirty="0"/>
              <a:t> is the biggest one)</a:t>
            </a:r>
            <a:endParaRPr dirty="0"/>
          </a:p>
          <a:p>
            <a:pPr marL="457200" lvl="0" indent="-342900" algn="l" rtl="0">
              <a:spcBef>
                <a:spcPts val="1000"/>
              </a:spcBef>
              <a:spcAft>
                <a:spcPts val="0"/>
              </a:spcAft>
              <a:buSzPts val="1800"/>
              <a:buChar char="-"/>
            </a:pPr>
            <a:r>
              <a:rPr lang="en" dirty="0"/>
              <a:t>The domain name system (DNS) is a hierarchical naming system (big dictionary) that keeps track of IP addresses and their associated domain names</a:t>
            </a:r>
            <a:endParaRPr dirty="0"/>
          </a:p>
          <a:p>
            <a:pPr marL="457200" lvl="0" indent="-342900" algn="l" rtl="0">
              <a:spcBef>
                <a:spcPts val="1000"/>
              </a:spcBef>
              <a:spcAft>
                <a:spcPts val="1000"/>
              </a:spcAft>
              <a:buSzPts val="1800"/>
              <a:buChar char="-"/>
            </a:pPr>
            <a:r>
              <a:rPr lang="en" dirty="0"/>
              <a:t>Makes it possible to assign domain names to groups of Internet resources and users, regardless of the entities' physical location</a:t>
            </a:r>
            <a:br>
              <a:rPr lang="en" dirty="0"/>
            </a:br>
            <a:endParaRPr dirty="0"/>
          </a:p>
        </p:txBody>
      </p:sp>
      <p:sp>
        <p:nvSpPr>
          <p:cNvPr id="258" name="Google Shape;25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domain name?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
                                        <p:tgtEl>
                                          <p:spTgt spid="2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find out what you already </a:t>
            </a:r>
            <a:br>
              <a:rPr lang="en"/>
            </a:br>
            <a:r>
              <a:rPr lang="en"/>
              <a:t>know about the Internet...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system for organizing and retrieving Web pages. Search engines perform three basic tasks: </a:t>
            </a:r>
            <a:endParaRPr/>
          </a:p>
          <a:p>
            <a:pPr marL="457200" lvl="0" indent="-342900" algn="l" rtl="0">
              <a:spcBef>
                <a:spcPts val="1600"/>
              </a:spcBef>
              <a:spcAft>
                <a:spcPts val="0"/>
              </a:spcAft>
              <a:buSzPts val="1800"/>
              <a:buAutoNum type="arabicPeriod"/>
            </a:pPr>
            <a:r>
              <a:rPr lang="en"/>
              <a:t>Crawling – where content is discovered</a:t>
            </a:r>
            <a:endParaRPr/>
          </a:p>
          <a:p>
            <a:pPr marL="457200" lvl="0" indent="-342900" algn="l" rtl="0">
              <a:spcBef>
                <a:spcPts val="1600"/>
              </a:spcBef>
              <a:spcAft>
                <a:spcPts val="0"/>
              </a:spcAft>
              <a:buSzPts val="1800"/>
              <a:buAutoNum type="arabicPeriod"/>
            </a:pPr>
            <a:r>
              <a:rPr lang="en"/>
              <a:t>Indexing, where it is analysed and stored in huge databases; and </a:t>
            </a:r>
            <a:endParaRPr/>
          </a:p>
          <a:p>
            <a:pPr marL="457200" lvl="0" indent="-342900" algn="l" rtl="0">
              <a:spcBef>
                <a:spcPts val="1600"/>
              </a:spcBef>
              <a:spcAft>
                <a:spcPts val="0"/>
              </a:spcAft>
              <a:buSzPts val="1800"/>
              <a:buAutoNum type="arabicPeriod"/>
            </a:pPr>
            <a:r>
              <a:rPr lang="en"/>
              <a:t>Retrieval, where a user query fetches a list of relevant pages and sorts them.</a:t>
            </a:r>
            <a:endParaRPr/>
          </a:p>
          <a:p>
            <a:pPr marL="0" lvl="0" indent="0" algn="l" rtl="0">
              <a:spcBef>
                <a:spcPts val="1600"/>
              </a:spcBef>
              <a:spcAft>
                <a:spcPts val="1600"/>
              </a:spcAft>
              <a:buNone/>
            </a:pPr>
            <a:endParaRPr/>
          </a:p>
        </p:txBody>
      </p:sp>
      <p:sp>
        <p:nvSpPr>
          <p:cNvPr id="264" name="Google Shape;26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search engine?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Wednesday</a:t>
            </a:r>
            <a:endParaRPr/>
          </a:p>
        </p:txBody>
      </p:sp>
      <p:sp>
        <p:nvSpPr>
          <p:cNvPr id="270" name="Google Shape;27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 Wednesday, we’re going to go over the rules of stylesheets and do some practice exercises!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F3992"/>
              </a:buClr>
              <a:buSzPts val="1800"/>
              <a:buFont typeface="Rubik Medium"/>
              <a:buAutoNum type="arabicPeriod"/>
            </a:pPr>
            <a:r>
              <a:rPr lang="en">
                <a:solidFill>
                  <a:srgbClr val="5F3992"/>
                </a:solidFill>
                <a:latin typeface="Open Sans SemiBold"/>
                <a:ea typeface="Open Sans SemiBold"/>
                <a:cs typeface="Open Sans SemiBold"/>
                <a:sym typeface="Open Sans SemiBold"/>
              </a:rPr>
              <a:t>What is the internet?</a:t>
            </a:r>
            <a:endParaRPr/>
          </a:p>
          <a:p>
            <a:pPr marL="457200" lvl="0" indent="-342900" algn="l" rtl="0">
              <a:spcBef>
                <a:spcPts val="0"/>
              </a:spcBef>
              <a:spcAft>
                <a:spcPts val="0"/>
              </a:spcAft>
              <a:buSzPts val="1800"/>
              <a:buAutoNum type="arabicPeriod"/>
            </a:pPr>
            <a:r>
              <a:rPr lang="en"/>
              <a:t>What is the web?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questions about the Internet...</a:t>
            </a:r>
            <a:endParaRPr/>
          </a:p>
        </p:txBody>
      </p:sp>
      <p:sp>
        <p:nvSpPr>
          <p:cNvPr id="78" name="Google Shape;7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What is the cloud?</a:t>
            </a:r>
            <a:endParaRPr/>
          </a:p>
          <a:p>
            <a:pPr marL="457200" lvl="0" indent="-342900" algn="l" rtl="0">
              <a:spcBef>
                <a:spcPts val="0"/>
              </a:spcBef>
              <a:spcAft>
                <a:spcPts val="0"/>
              </a:spcAft>
              <a:buSzPts val="1800"/>
              <a:buAutoNum type="arabicPeriod"/>
            </a:pPr>
            <a:r>
              <a:rPr lang="en"/>
              <a:t>Who invented the Internet?</a:t>
            </a:r>
            <a:endParaRPr/>
          </a:p>
          <a:p>
            <a:pPr marL="457200" lvl="0" indent="-342900" algn="l" rtl="0">
              <a:spcBef>
                <a:spcPts val="0"/>
              </a:spcBef>
              <a:spcAft>
                <a:spcPts val="0"/>
              </a:spcAft>
              <a:buSzPts val="1800"/>
              <a:buAutoNum type="arabicPeriod"/>
            </a:pPr>
            <a:r>
              <a:rPr lang="en"/>
              <a:t>Where is the Internet?</a:t>
            </a:r>
            <a:endParaRPr/>
          </a:p>
          <a:p>
            <a:pPr marL="457200" lvl="0" indent="-342900" algn="l" rtl="0">
              <a:spcBef>
                <a:spcPts val="0"/>
              </a:spcBef>
              <a:spcAft>
                <a:spcPts val="0"/>
              </a:spcAft>
              <a:buSzPts val="1800"/>
              <a:buAutoNum type="arabicPeriod"/>
            </a:pPr>
            <a:r>
              <a:rPr lang="en"/>
              <a:t>Who controls the Internet?</a:t>
            </a:r>
            <a:endParaRPr/>
          </a:p>
          <a:p>
            <a:pPr marL="457200" lvl="0" indent="-342900" algn="l" rtl="0">
              <a:spcBef>
                <a:spcPts val="0"/>
              </a:spcBef>
              <a:spcAft>
                <a:spcPts val="0"/>
              </a:spcAft>
              <a:buSzPts val="1800"/>
              <a:buAutoNum type="arabicPeriod"/>
            </a:pPr>
            <a:r>
              <a:rPr lang="en"/>
              <a:t>What is Net Neutrality?</a:t>
            </a:r>
            <a:endParaRPr/>
          </a:p>
          <a:p>
            <a:pPr marL="457200" lvl="0" indent="-342900" algn="l" rtl="0">
              <a:spcBef>
                <a:spcPts val="0"/>
              </a:spcBef>
              <a:spcAft>
                <a:spcPts val="0"/>
              </a:spcAft>
              <a:buSzPts val="1800"/>
              <a:buAutoNum type="arabicPeriod"/>
            </a:pPr>
            <a:r>
              <a:rPr lang="en"/>
              <a:t>Who can access your data over the internet?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cloud? What are some examples of cloud services?</a:t>
            </a: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cloud is basically having access to someone else’s computer(s)</a:t>
            </a:r>
            <a:endParaRPr/>
          </a:p>
          <a:p>
            <a:pPr marL="914400" lvl="1" indent="-330200" algn="l" rtl="0">
              <a:spcBef>
                <a:spcPts val="1000"/>
              </a:spcBef>
              <a:spcAft>
                <a:spcPts val="0"/>
              </a:spcAft>
              <a:buSzPts val="1600"/>
              <a:buChar char="-"/>
            </a:pPr>
            <a:r>
              <a:rPr lang="en" sz="1600"/>
              <a:t>Refers to software and information and computing services (including storage) that run on someone else’s computer instead of on yours</a:t>
            </a:r>
            <a:endParaRPr sz="1600"/>
          </a:p>
          <a:p>
            <a:pPr marL="457200" lvl="0" indent="-342900" algn="l" rtl="0">
              <a:spcBef>
                <a:spcPts val="1000"/>
              </a:spcBef>
              <a:spcAft>
                <a:spcPts val="0"/>
              </a:spcAft>
              <a:buSzPts val="1800"/>
              <a:buChar char="-"/>
            </a:pPr>
            <a:r>
              <a:rPr lang="en"/>
              <a:t>Cloud services can be accessed through a Web browser like Firefox or Google Chrome, through mobile devices, IoT services, etc.</a:t>
            </a:r>
            <a:endParaRPr/>
          </a:p>
          <a:p>
            <a:pPr marL="914400" lvl="1" indent="-330200" algn="l" rtl="0">
              <a:spcBef>
                <a:spcPts val="1000"/>
              </a:spcBef>
              <a:spcAft>
                <a:spcPts val="0"/>
              </a:spcAft>
              <a:buSzPts val="1600"/>
              <a:buChar char="-"/>
            </a:pPr>
            <a:r>
              <a:rPr lang="en" sz="1600"/>
              <a:t>What this means is that your computer is </a:t>
            </a:r>
            <a:r>
              <a:rPr lang="en" sz="1600" b="1"/>
              <a:t>constantly</a:t>
            </a:r>
            <a:r>
              <a:rPr lang="en" sz="1600"/>
              <a:t> interacting with the cloud.</a:t>
            </a:r>
            <a:endParaRPr sz="1600"/>
          </a:p>
          <a:p>
            <a:pPr marL="457200" lvl="0" indent="-342900" algn="l" rtl="0">
              <a:spcBef>
                <a:spcPts val="1000"/>
              </a:spcBef>
              <a:spcAft>
                <a:spcPts val="0"/>
              </a:spcAft>
              <a:buSzPts val="1800"/>
              <a:buChar char="-"/>
            </a:pPr>
            <a:r>
              <a:rPr lang="en"/>
              <a:t>You can also access the cloud via command line tools (e.g. Heroku client, Git, cURL, wget, etc.)</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1"/>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1"/>
                                        <p:tgtEl>
                                          <p:spTgt spid="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xEl>
                                              <p:pRg st="3" end="3"/>
                                            </p:txEl>
                                          </p:spTgt>
                                        </p:tgtEl>
                                        <p:attrNameLst>
                                          <p:attrName>style.visibility</p:attrName>
                                        </p:attrNameLst>
                                      </p:cBhvr>
                                      <p:to>
                                        <p:strVal val="visible"/>
                                      </p:to>
                                    </p:set>
                                    <p:animEffect transition="in" filter="fade">
                                      <p:cBhvr>
                                        <p:cTn id="22" dur="1"/>
                                        <p:tgtEl>
                                          <p:spTgt spid="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xEl>
                                              <p:pRg st="4" end="4"/>
                                            </p:txEl>
                                          </p:spTgt>
                                        </p:tgtEl>
                                        <p:attrNameLst>
                                          <p:attrName>style.visibility</p:attrName>
                                        </p:attrNameLst>
                                      </p:cBhvr>
                                      <p:to>
                                        <p:strVal val="visible"/>
                                      </p:to>
                                    </p:set>
                                    <p:animEffect transition="in" filter="fade">
                                      <p:cBhvr>
                                        <p:cTn id="27" dur="1"/>
                                        <p:tgtEl>
                                          <p:spTgt spid="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xEl>
                                              <p:pRg st="5" end="5"/>
                                            </p:txEl>
                                          </p:spTgt>
                                        </p:tgtEl>
                                        <p:attrNameLst>
                                          <p:attrName>style.visibility</p:attrName>
                                        </p:attrNameLst>
                                      </p:cBhvr>
                                      <p:to>
                                        <p:strVal val="visible"/>
                                      </p:to>
                                    </p:set>
                                    <p:animEffect transition="in" filter="fade">
                                      <p:cBhvr>
                                        <p:cTn id="32" dur="1"/>
                                        <p:tgtEl>
                                          <p:spTgt spid="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
                                            <p:txEl>
                                              <p:pRg st="6" end="6"/>
                                            </p:txEl>
                                          </p:spTgt>
                                        </p:tgtEl>
                                        <p:attrNameLst>
                                          <p:attrName>style.visibility</p:attrName>
                                        </p:attrNameLst>
                                      </p:cBhvr>
                                      <p:to>
                                        <p:strVal val="visible"/>
                                      </p:to>
                                    </p:set>
                                    <p:animEffect transition="in" filter="fade">
                                      <p:cBhvr>
                                        <p:cTn id="37" dur="1"/>
                                        <p:tgtEl>
                                          <p:spTgt spid="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Invented the Internet?</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a:t>The internet began as ARPANET, an academic research network that was funded by the military (DARPA), beginning in 1969</a:t>
            </a:r>
            <a:endParaRPr/>
          </a:p>
          <a:p>
            <a:pPr marL="457200" lvl="0" indent="-342900" algn="l" rtl="0">
              <a:spcBef>
                <a:spcPts val="1600"/>
              </a:spcBef>
              <a:spcAft>
                <a:spcPts val="0"/>
              </a:spcAft>
              <a:buSzPts val="1800"/>
              <a:buChar char="-"/>
            </a:pPr>
            <a:r>
              <a:rPr lang="en"/>
              <a:t>In 1973, Vint Cerf and Bob Kahn began work on TCP/IP, the next networking standards that became the foundation of the modern internet</a:t>
            </a:r>
            <a:endParaRPr/>
          </a:p>
          <a:p>
            <a:pPr marL="457200" lvl="0" indent="-342900" algn="l" rtl="0">
              <a:spcBef>
                <a:spcPts val="1600"/>
              </a:spcBef>
              <a:spcAft>
                <a:spcPts val="0"/>
              </a:spcAft>
              <a:buSzPts val="1800"/>
              <a:buChar char="-"/>
            </a:pPr>
            <a:r>
              <a:rPr lang="en"/>
              <a:t>In 1981 funding for the internet shifted to the NSF, which funded the long-distance networks that served as the internet’s backbone until 1994 </a:t>
            </a:r>
            <a:endParaRPr/>
          </a:p>
          <a:p>
            <a:pPr marL="457200" lvl="0" indent="-342900" algn="l" rtl="0">
              <a:spcBef>
                <a:spcPts val="1600"/>
              </a:spcBef>
              <a:spcAft>
                <a:spcPts val="0"/>
              </a:spcAft>
              <a:buSzPts val="1800"/>
              <a:buChar char="-"/>
            </a:pPr>
            <a:r>
              <a:rPr lang="en"/>
              <a:t>In 1994, the Clinton Administration privatized the internet backbone</a:t>
            </a:r>
            <a:endParaRPr/>
          </a:p>
          <a:p>
            <a:pPr marL="0" lvl="0" indent="0" algn="l" rtl="0">
              <a:spcBef>
                <a:spcPts val="1600"/>
              </a:spcBef>
              <a:spcAft>
                <a:spcPts val="1600"/>
              </a:spcAft>
              <a:buNone/>
            </a:pPr>
            <a:endParaRPr/>
          </a:p>
        </p:txBody>
      </p:sp>
      <p:sp>
        <p:nvSpPr>
          <p:cNvPr id="91" name="Google Shape;91;p19"/>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Effect transition="in" filter="fade">
                                      <p:cBhvr>
                                        <p:cTn id="7" dur="1"/>
                                        <p:tgtEl>
                                          <p:spTgt spid="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xEl>
                                              <p:pRg st="1" end="1"/>
                                            </p:txEl>
                                          </p:spTgt>
                                        </p:tgtEl>
                                        <p:attrNameLst>
                                          <p:attrName>style.visibility</p:attrName>
                                        </p:attrNameLst>
                                      </p:cBhvr>
                                      <p:to>
                                        <p:strVal val="visible"/>
                                      </p:to>
                                    </p:set>
                                    <p:animEffect transition="in" filter="fade">
                                      <p:cBhvr>
                                        <p:cTn id="12" dur="1"/>
                                        <p:tgtEl>
                                          <p:spTgt spid="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xEl>
                                              <p:pRg st="2" end="2"/>
                                            </p:txEl>
                                          </p:spTgt>
                                        </p:tgtEl>
                                        <p:attrNameLst>
                                          <p:attrName>style.visibility</p:attrName>
                                        </p:attrNameLst>
                                      </p:cBhvr>
                                      <p:to>
                                        <p:strVal val="visible"/>
                                      </p:to>
                                    </p:set>
                                    <p:animEffect transition="in" filter="fade">
                                      <p:cBhvr>
                                        <p:cTn id="17" dur="1"/>
                                        <p:tgtEl>
                                          <p:spTgt spid="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xEl>
                                              <p:pRg st="3" end="3"/>
                                            </p:txEl>
                                          </p:spTgt>
                                        </p:tgtEl>
                                        <p:attrNameLst>
                                          <p:attrName>style.visibility</p:attrName>
                                        </p:attrNameLst>
                                      </p:cBhvr>
                                      <p:to>
                                        <p:strVal val="visible"/>
                                      </p:to>
                                    </p:set>
                                    <p:animEffect transition="in" filter="fade">
                                      <p:cBhvr>
                                        <p:cTn id="22" dur="1"/>
                                        <p:tgtEl>
                                          <p:spTgt spid="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
                                            <p:txEl>
                                              <p:pRg st="4" end="4"/>
                                            </p:txEl>
                                          </p:spTgt>
                                        </p:tgtEl>
                                        <p:attrNameLst>
                                          <p:attrName>style.visibility</p:attrName>
                                        </p:attrNameLst>
                                      </p:cBhvr>
                                      <p:to>
                                        <p:strVal val="visible"/>
                                      </p:to>
                                    </p:set>
                                    <p:animEffect transition="in" filter="fade">
                                      <p:cBhvr>
                                        <p:cTn id="27" dur="1"/>
                                        <p:tgtEl>
                                          <p:spTgt spid="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https://www.vox.com/a/internet-maps</a:t>
            </a:r>
            <a:r>
              <a:rPr lang="en"/>
              <a:t> </a:t>
            </a:r>
            <a:endParaRPr/>
          </a:p>
        </p:txBody>
      </p:sp>
      <p:grpSp>
        <p:nvGrpSpPr>
          <p:cNvPr id="97" name="Google Shape;97;p20"/>
          <p:cNvGrpSpPr/>
          <p:nvPr/>
        </p:nvGrpSpPr>
        <p:grpSpPr>
          <a:xfrm>
            <a:off x="1048638" y="142575"/>
            <a:ext cx="2828133" cy="2018251"/>
            <a:chOff x="1048638" y="142575"/>
            <a:chExt cx="2828133" cy="2018251"/>
          </a:xfrm>
        </p:grpSpPr>
        <p:pic>
          <p:nvPicPr>
            <p:cNvPr id="98" name="Google Shape;98;p20"/>
            <p:cNvPicPr preferRelativeResize="0"/>
            <p:nvPr/>
          </p:nvPicPr>
          <p:blipFill>
            <a:blip r:embed="rId4">
              <a:alphaModFix/>
            </a:blip>
            <a:stretch>
              <a:fillRect/>
            </a:stretch>
          </p:blipFill>
          <p:spPr>
            <a:xfrm>
              <a:off x="1048638" y="142575"/>
              <a:ext cx="2828133" cy="2018251"/>
            </a:xfrm>
            <a:prstGeom prst="rect">
              <a:avLst/>
            </a:prstGeom>
            <a:noFill/>
            <a:ln>
              <a:noFill/>
            </a:ln>
          </p:spPr>
        </p:pic>
        <p:sp>
          <p:nvSpPr>
            <p:cNvPr id="99" name="Google Shape;99;p20"/>
            <p:cNvSpPr txBox="1"/>
            <p:nvPr/>
          </p:nvSpPr>
          <p:spPr>
            <a:xfrm>
              <a:off x="1958250" y="73585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1969</a:t>
              </a:r>
              <a:endParaRPr sz="2400">
                <a:solidFill>
                  <a:srgbClr val="5F3992"/>
                </a:solidFill>
                <a:latin typeface="Rubik Medium"/>
                <a:ea typeface="Rubik Medium"/>
                <a:cs typeface="Rubik Medium"/>
                <a:sym typeface="Rubik Medium"/>
              </a:endParaRPr>
            </a:p>
          </p:txBody>
        </p:sp>
      </p:grpSp>
      <p:grpSp>
        <p:nvGrpSpPr>
          <p:cNvPr id="100" name="Google Shape;100;p20"/>
          <p:cNvGrpSpPr/>
          <p:nvPr/>
        </p:nvGrpSpPr>
        <p:grpSpPr>
          <a:xfrm>
            <a:off x="5076650" y="0"/>
            <a:ext cx="3247350" cy="2018250"/>
            <a:chOff x="5076650" y="0"/>
            <a:chExt cx="3247350" cy="2018250"/>
          </a:xfrm>
        </p:grpSpPr>
        <p:pic>
          <p:nvPicPr>
            <p:cNvPr id="101" name="Google Shape;101;p20"/>
            <p:cNvPicPr preferRelativeResize="0"/>
            <p:nvPr/>
          </p:nvPicPr>
          <p:blipFill>
            <a:blip r:embed="rId5">
              <a:alphaModFix/>
            </a:blip>
            <a:stretch>
              <a:fillRect/>
            </a:stretch>
          </p:blipFill>
          <p:spPr>
            <a:xfrm>
              <a:off x="5076650" y="0"/>
              <a:ext cx="3247350" cy="2018250"/>
            </a:xfrm>
            <a:prstGeom prst="rect">
              <a:avLst/>
            </a:prstGeom>
            <a:noFill/>
            <a:ln>
              <a:noFill/>
            </a:ln>
          </p:spPr>
        </p:pic>
        <p:sp>
          <p:nvSpPr>
            <p:cNvPr id="102" name="Google Shape;102;p20"/>
            <p:cNvSpPr txBox="1"/>
            <p:nvPr/>
          </p:nvSpPr>
          <p:spPr>
            <a:xfrm>
              <a:off x="6195875" y="675675"/>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1970</a:t>
              </a:r>
              <a:endParaRPr sz="2400">
                <a:solidFill>
                  <a:srgbClr val="5F3992"/>
                </a:solidFill>
                <a:latin typeface="Rubik Medium"/>
                <a:ea typeface="Rubik Medium"/>
                <a:cs typeface="Rubik Medium"/>
                <a:sym typeface="Rubik Medium"/>
              </a:endParaRPr>
            </a:p>
          </p:txBody>
        </p:sp>
      </p:grpSp>
      <p:grpSp>
        <p:nvGrpSpPr>
          <p:cNvPr id="103" name="Google Shape;103;p20"/>
          <p:cNvGrpSpPr/>
          <p:nvPr/>
        </p:nvGrpSpPr>
        <p:grpSpPr>
          <a:xfrm>
            <a:off x="76775" y="2477726"/>
            <a:ext cx="4771851" cy="2135403"/>
            <a:chOff x="76775" y="2477726"/>
            <a:chExt cx="4771851" cy="2135403"/>
          </a:xfrm>
        </p:grpSpPr>
        <p:pic>
          <p:nvPicPr>
            <p:cNvPr id="104" name="Google Shape;104;p20"/>
            <p:cNvPicPr preferRelativeResize="0"/>
            <p:nvPr/>
          </p:nvPicPr>
          <p:blipFill>
            <a:blip r:embed="rId6">
              <a:alphaModFix/>
            </a:blip>
            <a:stretch>
              <a:fillRect/>
            </a:stretch>
          </p:blipFill>
          <p:spPr>
            <a:xfrm>
              <a:off x="76775" y="2477726"/>
              <a:ext cx="4771851" cy="2135403"/>
            </a:xfrm>
            <a:prstGeom prst="rect">
              <a:avLst/>
            </a:prstGeom>
            <a:noFill/>
            <a:ln>
              <a:noFill/>
            </a:ln>
          </p:spPr>
        </p:pic>
        <p:sp>
          <p:nvSpPr>
            <p:cNvPr id="105" name="Google Shape;105;p20"/>
            <p:cNvSpPr txBox="1"/>
            <p:nvPr/>
          </p:nvSpPr>
          <p:spPr>
            <a:xfrm>
              <a:off x="196092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1973</a:t>
              </a:r>
              <a:endParaRPr sz="2400">
                <a:solidFill>
                  <a:srgbClr val="5F3992"/>
                </a:solidFill>
                <a:latin typeface="Rubik Medium"/>
                <a:ea typeface="Rubik Medium"/>
                <a:cs typeface="Rubik Medium"/>
                <a:sym typeface="Rubik Medium"/>
              </a:endParaRPr>
            </a:p>
          </p:txBody>
        </p:sp>
      </p:grpSp>
      <p:grpSp>
        <p:nvGrpSpPr>
          <p:cNvPr id="106" name="Google Shape;106;p20"/>
          <p:cNvGrpSpPr/>
          <p:nvPr/>
        </p:nvGrpSpPr>
        <p:grpSpPr>
          <a:xfrm>
            <a:off x="4887265" y="2477725"/>
            <a:ext cx="3626109" cy="2135400"/>
            <a:chOff x="4887265" y="2477725"/>
            <a:chExt cx="3626109" cy="2135400"/>
          </a:xfrm>
        </p:grpSpPr>
        <p:pic>
          <p:nvPicPr>
            <p:cNvPr id="107" name="Google Shape;107;p20"/>
            <p:cNvPicPr preferRelativeResize="0"/>
            <p:nvPr/>
          </p:nvPicPr>
          <p:blipFill>
            <a:blip r:embed="rId7">
              <a:alphaModFix/>
            </a:blip>
            <a:stretch>
              <a:fillRect/>
            </a:stretch>
          </p:blipFill>
          <p:spPr>
            <a:xfrm>
              <a:off x="4887265" y="2477725"/>
              <a:ext cx="3626109" cy="2135400"/>
            </a:xfrm>
            <a:prstGeom prst="rect">
              <a:avLst/>
            </a:prstGeom>
            <a:noFill/>
            <a:ln>
              <a:noFill/>
            </a:ln>
          </p:spPr>
        </p:pic>
        <p:sp>
          <p:nvSpPr>
            <p:cNvPr id="108" name="Google Shape;108;p20"/>
            <p:cNvSpPr txBox="1"/>
            <p:nvPr/>
          </p:nvSpPr>
          <p:spPr>
            <a:xfrm>
              <a:off x="641237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1982</a:t>
              </a:r>
              <a:endParaRPr sz="2400">
                <a:solidFill>
                  <a:srgbClr val="5F3992"/>
                </a:solidFill>
                <a:latin typeface="Rubik Medium"/>
                <a:ea typeface="Rubik Medium"/>
                <a:cs typeface="Rubik Medium"/>
                <a:sym typeface="Rubik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2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the Internet?</a:t>
            </a:r>
            <a:endParaRPr/>
          </a:p>
        </p:txBody>
      </p:sp>
      <p:sp>
        <p:nvSpPr>
          <p:cNvPr id="114" name="Google Shape;114;p21"/>
          <p:cNvSpPr txBox="1">
            <a:spLocks noGrp="1"/>
          </p:cNvSpPr>
          <p:nvPr>
            <p:ph type="body" idx="1"/>
          </p:nvPr>
        </p:nvSpPr>
        <p:spPr>
          <a:xfrm>
            <a:off x="311700" y="1152475"/>
            <a:ext cx="8520600" cy="35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Three primary components:</a:t>
            </a:r>
            <a:endParaRPr sz="1600"/>
          </a:p>
          <a:p>
            <a:pPr marL="457200" lvl="0" indent="-330200" algn="l" rtl="0">
              <a:spcBef>
                <a:spcPts val="1600"/>
              </a:spcBef>
              <a:spcAft>
                <a:spcPts val="0"/>
              </a:spcAft>
              <a:buSzPts val="1600"/>
              <a:buAutoNum type="arabicPeriod"/>
            </a:pPr>
            <a:r>
              <a:rPr lang="en" sz="1600">
                <a:latin typeface="Rubik Medium"/>
                <a:ea typeface="Rubik Medium"/>
                <a:cs typeface="Rubik Medium"/>
                <a:sym typeface="Rubik Medium"/>
              </a:rPr>
              <a:t>The Internet Backbone</a:t>
            </a:r>
            <a:br>
              <a:rPr lang="en" sz="1600"/>
            </a:br>
            <a:r>
              <a:rPr lang="en" sz="1600"/>
              <a:t>Long-distance networks — mostly on fiber optic cables — that carry data between data centers and consumers</a:t>
            </a:r>
            <a:endParaRPr sz="1600"/>
          </a:p>
          <a:p>
            <a:pPr marL="457200" lvl="0" indent="-330200" algn="l" rtl="0">
              <a:spcBef>
                <a:spcPts val="1600"/>
              </a:spcBef>
              <a:spcAft>
                <a:spcPts val="0"/>
              </a:spcAft>
              <a:buSzPts val="1600"/>
              <a:buAutoNum type="arabicPeriod"/>
            </a:pPr>
            <a:r>
              <a:rPr lang="en" sz="1600">
                <a:latin typeface="Rubik Medium"/>
                <a:ea typeface="Rubik Medium"/>
                <a:cs typeface="Rubik Medium"/>
                <a:sym typeface="Rubik Medium"/>
              </a:rPr>
              <a:t>The “Last Mile” </a:t>
            </a:r>
            <a:br>
              <a:rPr lang="en" sz="1600"/>
            </a:br>
            <a:r>
              <a:rPr lang="en" sz="1600"/>
              <a:t>The part of the internet that connects homes and small businesses to the internet.</a:t>
            </a:r>
            <a:endParaRPr sz="1600"/>
          </a:p>
          <a:p>
            <a:pPr marL="457200" lvl="0" indent="-330200" algn="l" rtl="0">
              <a:spcBef>
                <a:spcPts val="1600"/>
              </a:spcBef>
              <a:spcAft>
                <a:spcPts val="1600"/>
              </a:spcAft>
              <a:buSzPts val="1600"/>
              <a:buAutoNum type="arabicPeriod"/>
            </a:pPr>
            <a:r>
              <a:rPr lang="en" sz="1600">
                <a:latin typeface="Rubik Medium"/>
                <a:ea typeface="Rubik Medium"/>
                <a:cs typeface="Rubik Medium"/>
                <a:sym typeface="Rubik Medium"/>
              </a:rPr>
              <a:t>Data Centers</a:t>
            </a:r>
            <a:br>
              <a:rPr lang="en" sz="1600"/>
            </a:br>
            <a:r>
              <a:rPr lang="en" sz="1600"/>
              <a:t>Can be located anywhere in the world, but they are often located in remote areas where land and electricity are cheap.</a:t>
            </a:r>
            <a:endParaRPr sz="1600"/>
          </a:p>
        </p:txBody>
      </p:sp>
      <p:sp>
        <p:nvSpPr>
          <p:cNvPr id="115" name="Google Shape;115;p21"/>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1"/>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xEl>
                                              <p:pRg st="1" end="1"/>
                                            </p:txEl>
                                          </p:spTgt>
                                        </p:tgtEl>
                                        <p:attrNameLst>
                                          <p:attrName>style.visibility</p:attrName>
                                        </p:attrNameLst>
                                      </p:cBhvr>
                                      <p:to>
                                        <p:strVal val="visible"/>
                                      </p:to>
                                    </p:set>
                                    <p:animEffect transition="in" filter="fade">
                                      <p:cBhvr>
                                        <p:cTn id="12" dur="1"/>
                                        <p:tgtEl>
                                          <p:spTgt spid="1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xEl>
                                              <p:pRg st="2" end="2"/>
                                            </p:txEl>
                                          </p:spTgt>
                                        </p:tgtEl>
                                        <p:attrNameLst>
                                          <p:attrName>style.visibility</p:attrName>
                                        </p:attrNameLst>
                                      </p:cBhvr>
                                      <p:to>
                                        <p:strVal val="visible"/>
                                      </p:to>
                                    </p:set>
                                    <p:animEffect transition="in" filter="fade">
                                      <p:cBhvr>
                                        <p:cTn id="17" dur="1"/>
                                        <p:tgtEl>
                                          <p:spTgt spid="1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xEl>
                                              <p:pRg st="3" end="3"/>
                                            </p:txEl>
                                          </p:spTgt>
                                        </p:tgtEl>
                                        <p:attrNameLst>
                                          <p:attrName>style.visibility</p:attrName>
                                        </p:attrNameLst>
                                      </p:cBhvr>
                                      <p:to>
                                        <p:strVal val="visible"/>
                                      </p:to>
                                    </p:set>
                                    <p:animEffect transition="in" filter="fade">
                                      <p:cBhvr>
                                        <p:cTn id="22" dur="1"/>
                                        <p:tgtEl>
                                          <p:spTgt spid="1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1947</Words>
  <Application>Microsoft Macintosh PowerPoint</Application>
  <PresentationFormat>On-screen Show (16:9)</PresentationFormat>
  <Paragraphs>156</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Rubik</vt:lpstr>
      <vt:lpstr>Open Sans SemiBold</vt:lpstr>
      <vt:lpstr>Oswald</vt:lpstr>
      <vt:lpstr>Oswald Medium</vt:lpstr>
      <vt:lpstr>Open Sans</vt:lpstr>
      <vt:lpstr>Arimo</vt:lpstr>
      <vt:lpstr>Rubik Medium</vt:lpstr>
      <vt:lpstr>Arial</vt:lpstr>
      <vt:lpstr>Northwestern Template</vt:lpstr>
      <vt:lpstr>Web Infrastructure</vt:lpstr>
      <vt:lpstr>Announcements</vt:lpstr>
      <vt:lpstr>Let’s find out what you already  know about the Internet...</vt:lpstr>
      <vt:lpstr>Outline</vt:lpstr>
      <vt:lpstr>Some questions about the Internet...</vt:lpstr>
      <vt:lpstr>What is the cloud? What are some examples of cloud services?</vt:lpstr>
      <vt:lpstr>Who Invented the Internet?</vt:lpstr>
      <vt:lpstr>PowerPoint Presentation</vt:lpstr>
      <vt:lpstr>Where is the Internet?</vt:lpstr>
      <vt:lpstr>Internet “Backbone”: Global</vt:lpstr>
      <vt:lpstr>Internet “Backbone”: National</vt:lpstr>
      <vt:lpstr>The “Last Mile”: Local</vt:lpstr>
      <vt:lpstr>Pictured: A Google Data Center</vt:lpstr>
      <vt:lpstr>Who controls the Internet?</vt:lpstr>
      <vt:lpstr>What is Net Neutrality?</vt:lpstr>
      <vt:lpstr>What is Net Neutrality?</vt:lpstr>
      <vt:lpstr>Arguments for NN</vt:lpstr>
      <vt:lpstr>Who can access your data (transmission &amp; storage)?</vt:lpstr>
      <vt:lpstr>Let’s find out what you already  know about the Web...</vt:lpstr>
      <vt:lpstr>Some questions about the web...</vt:lpstr>
      <vt:lpstr>What’s the difference between the Internet and the Web?</vt:lpstr>
      <vt:lpstr>Who invented the Worldwide Web?</vt:lpstr>
      <vt:lpstr>What is a URL?</vt:lpstr>
      <vt:lpstr>What is HTTP?</vt:lpstr>
      <vt:lpstr>What is a web server?</vt:lpstr>
      <vt:lpstr>What is a web browser?</vt:lpstr>
      <vt:lpstr>What is an IP address?</vt:lpstr>
      <vt:lpstr>PowerPoint Presentation</vt:lpstr>
      <vt:lpstr>What is a domain name?</vt:lpstr>
      <vt:lpstr>What is a search engine?</vt:lpstr>
      <vt:lpstr>For Wednesday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Infrastructure</dc:title>
  <cp:lastModifiedBy>Cheng, Yi-Ling</cp:lastModifiedBy>
  <cp:revision>2</cp:revision>
  <dcterms:modified xsi:type="dcterms:W3CDTF">2022-04-04T21:48:34Z</dcterms:modified>
</cp:coreProperties>
</file>